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900" r:id="rId1"/>
  </p:sldMasterIdLst>
  <p:notesMasterIdLst>
    <p:notesMasterId r:id="rId55"/>
  </p:notesMasterIdLst>
  <p:sldIdLst>
    <p:sldId id="256" r:id="rId2"/>
    <p:sldId id="292" r:id="rId3"/>
    <p:sldId id="262" r:id="rId4"/>
    <p:sldId id="257" r:id="rId5"/>
    <p:sldId id="294" r:id="rId6"/>
    <p:sldId id="258" r:id="rId7"/>
    <p:sldId id="272" r:id="rId8"/>
    <p:sldId id="273" r:id="rId9"/>
    <p:sldId id="259" r:id="rId10"/>
    <p:sldId id="274" r:id="rId11"/>
    <p:sldId id="296" r:id="rId12"/>
    <p:sldId id="297" r:id="rId13"/>
    <p:sldId id="298" r:id="rId14"/>
    <p:sldId id="299" r:id="rId15"/>
    <p:sldId id="300" r:id="rId16"/>
    <p:sldId id="301" r:id="rId17"/>
    <p:sldId id="302" r:id="rId18"/>
    <p:sldId id="303" r:id="rId19"/>
    <p:sldId id="304" r:id="rId20"/>
    <p:sldId id="305" r:id="rId21"/>
    <p:sldId id="306" r:id="rId22"/>
    <p:sldId id="307" r:id="rId23"/>
    <p:sldId id="308" r:id="rId24"/>
    <p:sldId id="309" r:id="rId25"/>
    <p:sldId id="310" r:id="rId26"/>
    <p:sldId id="311" r:id="rId27"/>
    <p:sldId id="332" r:id="rId28"/>
    <p:sldId id="333" r:id="rId29"/>
    <p:sldId id="334" r:id="rId30"/>
    <p:sldId id="335" r:id="rId31"/>
    <p:sldId id="336" r:id="rId32"/>
    <p:sldId id="269" r:id="rId33"/>
    <p:sldId id="331" r:id="rId34"/>
    <p:sldId id="330" r:id="rId35"/>
    <p:sldId id="314" r:id="rId36"/>
    <p:sldId id="315" r:id="rId37"/>
    <p:sldId id="316" r:id="rId38"/>
    <p:sldId id="317" r:id="rId39"/>
    <p:sldId id="318" r:id="rId40"/>
    <p:sldId id="319" r:id="rId41"/>
    <p:sldId id="271" r:id="rId42"/>
    <p:sldId id="320" r:id="rId43"/>
    <p:sldId id="321" r:id="rId44"/>
    <p:sldId id="322" r:id="rId45"/>
    <p:sldId id="323" r:id="rId46"/>
    <p:sldId id="324" r:id="rId47"/>
    <p:sldId id="325" r:id="rId48"/>
    <p:sldId id="326" r:id="rId49"/>
    <p:sldId id="327" r:id="rId50"/>
    <p:sldId id="328" r:id="rId51"/>
    <p:sldId id="329" r:id="rId52"/>
    <p:sldId id="337" r:id="rId53"/>
    <p:sldId id="338" r:id="rId5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9" d="100"/>
          <a:sy n="109" d="100"/>
        </p:scale>
        <p:origin x="1674" y="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3E2E35-9A63-4F66-8076-4E5A0CB3AE63}" type="datetimeFigureOut">
              <a:rPr lang="bg-BG" smtClean="0"/>
              <a:pPr/>
              <a:t>14.1.2019 г.</a:t>
            </a:fld>
            <a:endParaRPr lang="bg-B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bg-B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86ECCD-CA70-452A-92DA-DDD8A86C238B}" type="slidenum">
              <a:rPr lang="bg-BG" smtClean="0"/>
              <a:pPr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648242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Контейнер за номер на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86ECCD-CA70-452A-92DA-DDD8A86C238B}" type="slidenum">
              <a:rPr lang="bg-BG" smtClean="0"/>
              <a:pPr/>
              <a:t>43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3317025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Контейнер за номер на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86ECCD-CA70-452A-92DA-DDD8A86C238B}" type="slidenum">
              <a:rPr lang="bg-BG" smtClean="0"/>
              <a:pPr/>
              <a:t>44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6335908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Контейнер за номер на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86ECCD-CA70-452A-92DA-DDD8A86C238B}" type="slidenum">
              <a:rPr lang="bg-BG" smtClean="0"/>
              <a:pPr/>
              <a:t>45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8534753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Контейнер за номер на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86ECCD-CA70-452A-92DA-DDD8A86C238B}" type="slidenum">
              <a:rPr lang="bg-BG" smtClean="0"/>
              <a:pPr/>
              <a:t>46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7000953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Контейнер за номер на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86ECCD-CA70-452A-92DA-DDD8A86C238B}" type="slidenum">
              <a:rPr lang="bg-BG" smtClean="0"/>
              <a:pPr/>
              <a:t>47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5712131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Контейнер за номер на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86ECCD-CA70-452A-92DA-DDD8A86C238B}" type="slidenum">
              <a:rPr lang="bg-BG" smtClean="0"/>
              <a:pPr/>
              <a:t>48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5421065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Контейнер за номер на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86ECCD-CA70-452A-92DA-DDD8A86C238B}" type="slidenum">
              <a:rPr lang="bg-BG" smtClean="0"/>
              <a:pPr/>
              <a:t>49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9572274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Контейнер за номер на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86ECCD-CA70-452A-92DA-DDD8A86C238B}" type="slidenum">
              <a:rPr lang="bg-BG" smtClean="0"/>
              <a:pPr/>
              <a:t>50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1881355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Контейнер за номер на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86ECCD-CA70-452A-92DA-DDD8A86C238B}" type="slidenum">
              <a:rPr lang="bg-BG" smtClean="0"/>
              <a:pPr/>
              <a:t>51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060027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Заглавен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7" name="Picture 6" descr="SD-PanelTitle-V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>
            <a:xfrm>
              <a:off x="1515532" y="1520422"/>
              <a:ext cx="6112935" cy="3818468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2" name="Picture 11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" r="47959"/>
            <a:stretch/>
          </p:blipFill>
          <p:spPr>
            <a:xfrm rot="5400000">
              <a:off x="3739196" y="525780"/>
              <a:ext cx="1664208" cy="612648"/>
            </a:xfrm>
            <a:prstGeom prst="rect">
              <a:avLst/>
            </a:prstGeom>
          </p:spPr>
        </p:pic>
        <p:pic>
          <p:nvPicPr>
            <p:cNvPr id="14" name="Picture 13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" r="47959"/>
            <a:stretch/>
          </p:blipFill>
          <p:spPr>
            <a:xfrm rot="5400000">
              <a:off x="3739196" y="5719572"/>
              <a:ext cx="1664208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21934" y="1811863"/>
            <a:ext cx="5308866" cy="1515533"/>
          </a:xfrm>
        </p:spPr>
        <p:txBody>
          <a:bodyPr anchor="b">
            <a:noAutofit/>
          </a:bodyPr>
          <a:lstStyle>
            <a:lvl1pPr algn="ctr">
              <a:defRPr sz="4800">
                <a:effectLst/>
              </a:defRPr>
            </a:lvl1pPr>
          </a:lstStyle>
          <a:p>
            <a:r>
              <a:rPr lang="bg-BG" smtClean="0"/>
              <a:t>Редакт. стил загл. образец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21934" y="3598327"/>
            <a:ext cx="5308866" cy="1377651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bg-BG" smtClean="0"/>
              <a:t>Щракнете, за да редактирате стила на подзаглавието в образеца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65417" y="5054602"/>
            <a:ext cx="673276" cy="279400"/>
          </a:xfrm>
        </p:spPr>
        <p:txBody>
          <a:bodyPr/>
          <a:lstStyle/>
          <a:p>
            <a:r>
              <a:rPr lang="en-US" smtClean="0"/>
              <a:t>2012</a:t>
            </a:r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21934" y="5054602"/>
            <a:ext cx="4064860" cy="279400"/>
          </a:xfrm>
        </p:spPr>
        <p:txBody>
          <a:bodyPr/>
          <a:lstStyle/>
          <a:p>
            <a:pPr algn="r" eaLnBrk="1" latinLnBrk="0" hangingPunct="1"/>
            <a:r>
              <a:rPr kumimoji="0" lang="bg-BG" sz="1400" smtClean="0">
                <a:solidFill>
                  <a:schemeClr val="tx2"/>
                </a:solidFill>
              </a:rPr>
              <a:t>Увод в Софтуерното Инженерство</a:t>
            </a:r>
            <a:endParaRPr kumimoji="0" lang="en-US" sz="1400" dirty="0">
              <a:solidFill>
                <a:schemeClr val="tx2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17317" y="5054602"/>
            <a:ext cx="413483" cy="279400"/>
          </a:xfrm>
        </p:spPr>
        <p:txBody>
          <a:bodyPr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400" b="1" dirty="0">
              <a:solidFill>
                <a:srgbClr val="FFFFFF"/>
              </a:solidFill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2019825" y="3471329"/>
            <a:ext cx="5113083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8586297"/>
      </p:ext>
    </p:extLst>
  </p:cSld>
  <p:clrMapOvr>
    <a:masterClrMapping/>
  </p:clrMapOvr>
  <p:hf hd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 картина с на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6" y="4815415"/>
            <a:ext cx="6798734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bg-BG" smtClean="0"/>
              <a:t>Редакт. стил загл. образец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26260" y="1032933"/>
            <a:ext cx="7091482" cy="33612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bg-BG" smtClean="0"/>
              <a:t>Щракнете върху иконата, за да добавите картина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76866" y="5382153"/>
            <a:ext cx="6798734" cy="49371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bg-BG" smtClean="0"/>
              <a:t>Редактиране на стиловете на текста в образеца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2012</a:t>
            </a:r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 eaLnBrk="1" latinLnBrk="0" hangingPunct="1"/>
            <a:r>
              <a:rPr kumimoji="0" lang="bg-BG" sz="1400" smtClean="0">
                <a:solidFill>
                  <a:schemeClr val="tx2"/>
                </a:solidFill>
              </a:rPr>
              <a:t>Увод в Софтуерното Инженерство</a:t>
            </a:r>
            <a:endParaRPr kumimoji="0" lang="en-US" sz="1400" dirty="0">
              <a:solidFill>
                <a:schemeClr val="tx2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400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1213010"/>
      </p:ext>
    </p:extLst>
  </p:cSld>
  <p:clrMapOvr>
    <a:masterClrMapping/>
  </p:clrMapOvr>
  <p:hf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лавие и на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6" y="906873"/>
            <a:ext cx="6798734" cy="309786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bg-BG" smtClean="0"/>
              <a:t>Редакт. стил загл. образец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5" y="4275666"/>
            <a:ext cx="6798736" cy="1600202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bg-BG" smtClean="0"/>
              <a:t>Редактиране на стиловете на текста в образеца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2012</a:t>
            </a:r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 eaLnBrk="1" latinLnBrk="0" hangingPunct="1"/>
            <a:r>
              <a:rPr kumimoji="0" lang="bg-BG" sz="1400" smtClean="0">
                <a:solidFill>
                  <a:schemeClr val="tx2"/>
                </a:solidFill>
              </a:rPr>
              <a:t>Увод в Софтуерното Инженерство</a:t>
            </a:r>
            <a:endParaRPr kumimoji="0" lang="en-US" sz="1400" dirty="0">
              <a:solidFill>
                <a:schemeClr val="tx2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400" b="1" dirty="0">
              <a:solidFill>
                <a:srgbClr val="FFFFFF"/>
              </a:solidFill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1278465" y="4140199"/>
            <a:ext cx="6606425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3803626"/>
      </p:ext>
    </p:extLst>
  </p:cSld>
  <p:clrMapOvr>
    <a:masterClrMapping/>
  </p:clrMapOvr>
  <p:hf hd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 с на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4333" y="982132"/>
            <a:ext cx="6400250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bg-BG" smtClean="0"/>
              <a:t>Редакт. стил загл. образец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00200" y="3352799"/>
            <a:ext cx="5892798" cy="651933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bg-BG" smtClean="0"/>
              <a:t>Редактиране на стиловете на текста в образеца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3" y="4343400"/>
            <a:ext cx="6798738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bg-BG" smtClean="0"/>
              <a:t>Редактиране на стиловете на текста в образеца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2012</a:t>
            </a:r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 eaLnBrk="1" latinLnBrk="0" hangingPunct="1"/>
            <a:r>
              <a:rPr kumimoji="0" lang="bg-BG" sz="1400" smtClean="0">
                <a:solidFill>
                  <a:schemeClr val="tx2"/>
                </a:solidFill>
              </a:rPr>
              <a:t>Увод в Софтуерното Инженерство</a:t>
            </a:r>
            <a:endParaRPr kumimoji="0" lang="en-US" sz="1400" dirty="0">
              <a:solidFill>
                <a:schemeClr val="tx2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400" b="1" dirty="0">
              <a:solidFill>
                <a:srgbClr val="FFFFFF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49969" y="905362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633503" y="2827870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278466" y="4140199"/>
            <a:ext cx="659553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0477514"/>
      </p:ext>
    </p:extLst>
  </p:cSld>
  <p:clrMapOvr>
    <a:masterClrMapping/>
  </p:clrMapOvr>
  <p:hf hdr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ичка с им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9" y="3308581"/>
            <a:ext cx="679872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bg-BG" smtClean="0"/>
              <a:t>Редакт. стил загл. образец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8" y="4777381"/>
            <a:ext cx="679873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bg-BG" smtClean="0"/>
              <a:t>Редактиране на стиловете на текста в образеца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2012</a:t>
            </a:r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 eaLnBrk="1" latinLnBrk="0" hangingPunct="1"/>
            <a:r>
              <a:rPr kumimoji="0" lang="bg-BG" sz="1400" smtClean="0">
                <a:solidFill>
                  <a:schemeClr val="tx2"/>
                </a:solidFill>
              </a:rPr>
              <a:t>Увод в Софтуерното Инженерство</a:t>
            </a:r>
            <a:endParaRPr kumimoji="0" lang="en-US" sz="1400" dirty="0">
              <a:solidFill>
                <a:schemeClr val="tx2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400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11711"/>
      </p:ext>
    </p:extLst>
  </p:cSld>
  <p:clrMapOvr>
    <a:masterClrMapping/>
  </p:clrMapOvr>
  <p:hf hdr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ичка с име на цита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09416" y="982132"/>
            <a:ext cx="632516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bg-BG" smtClean="0"/>
              <a:t>Редакт. стил загл. образец</a:t>
            </a:r>
            <a:endParaRPr lang="en-US" dirty="0"/>
          </a:p>
        </p:txBody>
      </p:sp>
      <p:sp>
        <p:nvSpPr>
          <p:cNvPr id="16" name="Text Placeholder 2"/>
          <p:cNvSpPr>
            <a:spLocks noGrp="1"/>
          </p:cNvSpPr>
          <p:nvPr>
            <p:ph type="body" idx="13"/>
          </p:nvPr>
        </p:nvSpPr>
        <p:spPr>
          <a:xfrm>
            <a:off x="1176868" y="3639312"/>
            <a:ext cx="6798730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bg-BG" smtClean="0"/>
              <a:t>Редактиране на стиловете на текста в образеца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5" y="4529667"/>
            <a:ext cx="6798736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bg-BG" smtClean="0"/>
              <a:t>Редактиране на стиловете на текста в образеца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2012</a:t>
            </a:r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 eaLnBrk="1" latinLnBrk="0" hangingPunct="1"/>
            <a:r>
              <a:rPr kumimoji="0" lang="bg-BG" sz="1400" smtClean="0">
                <a:solidFill>
                  <a:schemeClr val="tx2"/>
                </a:solidFill>
              </a:rPr>
              <a:t>Увод в Софтуерното Инженерство</a:t>
            </a:r>
            <a:endParaRPr kumimoji="0" lang="en-US" sz="1400" dirty="0">
              <a:solidFill>
                <a:schemeClr val="tx2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400" b="1" dirty="0">
              <a:solidFill>
                <a:srgbClr val="FFFFFF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78060" y="896895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649796" y="260772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278466" y="3429000"/>
            <a:ext cx="659553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0024562"/>
      </p:ext>
    </p:extLst>
  </p:cSld>
  <p:clrMapOvr>
    <a:masterClrMapping/>
  </p:clrMapOvr>
  <p:hf hdr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или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5" y="982131"/>
            <a:ext cx="6798734" cy="2294467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3200" b="0" dirty="0"/>
            </a:lvl1pPr>
          </a:lstStyle>
          <a:p>
            <a:pPr marL="0" lvl="0"/>
            <a:r>
              <a:rPr lang="bg-BG" smtClean="0"/>
              <a:t>Редакт. стил загл. образец</a:t>
            </a:r>
            <a:endParaRPr lang="en-US" dirty="0"/>
          </a:p>
        </p:txBody>
      </p:sp>
      <p:sp>
        <p:nvSpPr>
          <p:cNvPr id="17" name="Text Placeholder 2"/>
          <p:cNvSpPr>
            <a:spLocks noGrp="1"/>
          </p:cNvSpPr>
          <p:nvPr>
            <p:ph type="body" idx="13"/>
          </p:nvPr>
        </p:nvSpPr>
        <p:spPr>
          <a:xfrm>
            <a:off x="1176868" y="3566160"/>
            <a:ext cx="6798730" cy="905256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bg-BG" smtClean="0"/>
              <a:t>Редактиране на стиловете на текста в образеца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6" y="4470400"/>
            <a:ext cx="6798734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bg-BG" smtClean="0"/>
              <a:t>Редактиране на стиловете на текста в образеца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2012</a:t>
            </a:r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 eaLnBrk="1" latinLnBrk="0" hangingPunct="1"/>
            <a:r>
              <a:rPr kumimoji="0" lang="bg-BG" sz="1400" smtClean="0">
                <a:solidFill>
                  <a:schemeClr val="tx2"/>
                </a:solidFill>
              </a:rPr>
              <a:t>Увод в Софтуерното Инженерство</a:t>
            </a:r>
            <a:endParaRPr kumimoji="0" lang="en-US" sz="1400" dirty="0">
              <a:solidFill>
                <a:schemeClr val="tx2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400" b="1" dirty="0">
              <a:solidFill>
                <a:srgbClr val="FFFFFF"/>
              </a:solidFill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1278469" y="3429000"/>
            <a:ext cx="6606421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2155543"/>
      </p:ext>
    </p:extLst>
  </p:cSld>
  <p:clrMapOvr>
    <a:masterClrMapping/>
  </p:clrMapOvr>
  <p:hf hdr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лавие и вертикален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bg-BG" smtClean="0"/>
              <a:t>Редакт. стил загл. образец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76865" y="2490135"/>
            <a:ext cx="6798736" cy="3385733"/>
          </a:xfrm>
        </p:spPr>
        <p:txBody>
          <a:bodyPr vert="eaVert" anchor="t"/>
          <a:lstStyle/>
          <a:p>
            <a:pPr lvl="0"/>
            <a:r>
              <a:rPr lang="bg-BG" smtClean="0"/>
              <a:t>Редактиране на стиловете на текста в образеца</a:t>
            </a:r>
          </a:p>
          <a:p>
            <a:pPr lvl="1"/>
            <a:r>
              <a:rPr lang="bg-BG" smtClean="0"/>
              <a:t>Второ ниво</a:t>
            </a:r>
          </a:p>
          <a:p>
            <a:pPr lvl="2"/>
            <a:r>
              <a:rPr lang="bg-BG" smtClean="0"/>
              <a:t>Трето ниво</a:t>
            </a:r>
          </a:p>
          <a:p>
            <a:pPr lvl="3"/>
            <a:r>
              <a:rPr lang="bg-BG" smtClean="0"/>
              <a:t>Четвърто ниво</a:t>
            </a:r>
          </a:p>
          <a:p>
            <a:pPr lvl="4"/>
            <a:r>
              <a:rPr lang="bg-BG" smtClean="0"/>
              <a:t>Пето ниво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2012</a:t>
            </a:r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 eaLnBrk="1" latinLnBrk="0" hangingPunct="1"/>
            <a:r>
              <a:rPr kumimoji="0" lang="bg-BG" sz="1400" smtClean="0">
                <a:solidFill>
                  <a:schemeClr val="tx2"/>
                </a:solidFill>
              </a:rPr>
              <a:t>Увод в Софтуерното Инженерство</a:t>
            </a:r>
            <a:endParaRPr kumimoji="0" lang="en-US" sz="1400" dirty="0">
              <a:solidFill>
                <a:schemeClr val="tx2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400" b="1" dirty="0">
              <a:solidFill>
                <a:srgbClr val="FFFFFF"/>
              </a:solidFill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1278466" y="2354670"/>
            <a:ext cx="660642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1084336"/>
      </p:ext>
    </p:extLst>
  </p:cSld>
  <p:clrMapOvr>
    <a:masterClrMapping/>
  </p:clrMapOvr>
  <p:hf hdr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но заглавие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356667" y="906873"/>
            <a:ext cx="1618930" cy="4968995"/>
          </a:xfrm>
        </p:spPr>
        <p:txBody>
          <a:bodyPr vert="eaVert"/>
          <a:lstStyle/>
          <a:p>
            <a:r>
              <a:rPr lang="bg-BG" smtClean="0"/>
              <a:t>Редакт. стил загл. образец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76867" y="906873"/>
            <a:ext cx="4915509" cy="4968993"/>
          </a:xfrm>
        </p:spPr>
        <p:txBody>
          <a:bodyPr vert="eaVert" anchor="t"/>
          <a:lstStyle/>
          <a:p>
            <a:pPr lvl="0"/>
            <a:r>
              <a:rPr lang="bg-BG" smtClean="0"/>
              <a:t>Редактиране на стиловете на текста в образеца</a:t>
            </a:r>
          </a:p>
          <a:p>
            <a:pPr lvl="1"/>
            <a:r>
              <a:rPr lang="bg-BG" smtClean="0"/>
              <a:t>Второ ниво</a:t>
            </a:r>
          </a:p>
          <a:p>
            <a:pPr lvl="2"/>
            <a:r>
              <a:rPr lang="bg-BG" smtClean="0"/>
              <a:t>Трето ниво</a:t>
            </a:r>
          </a:p>
          <a:p>
            <a:pPr lvl="3"/>
            <a:r>
              <a:rPr lang="bg-BG" smtClean="0"/>
              <a:t>Четвърто ниво</a:t>
            </a:r>
          </a:p>
          <a:p>
            <a:pPr lvl="4"/>
            <a:r>
              <a:rPr lang="bg-BG" smtClean="0"/>
              <a:t>Пето ниво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2012</a:t>
            </a:r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 eaLnBrk="1" latinLnBrk="0" hangingPunct="1"/>
            <a:r>
              <a:rPr kumimoji="0" lang="bg-BG" sz="1400" smtClean="0">
                <a:solidFill>
                  <a:schemeClr val="tx2"/>
                </a:solidFill>
              </a:rPr>
              <a:t>Увод в Софтуерното Инженерство</a:t>
            </a:r>
            <a:endParaRPr kumimoji="0" lang="en-US" sz="1400" dirty="0">
              <a:solidFill>
                <a:schemeClr val="tx2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400" b="1" dirty="0">
              <a:solidFill>
                <a:srgbClr val="FFFFFF"/>
              </a:solidFill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6245512" y="906873"/>
            <a:ext cx="0" cy="4968993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3671426"/>
      </p:ext>
    </p:extLst>
  </p:cSld>
  <p:clrMapOvr>
    <a:masterClrMapping/>
  </p:clrMapOvr>
  <p:hf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лавие и съдържа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278466" y="2354670"/>
            <a:ext cx="6595533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mtClean="0"/>
              <a:t>Редакт. стил загл. образец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bg-BG" smtClean="0"/>
              <a:t>Редактиране на стиловете на текста в образеца</a:t>
            </a:r>
          </a:p>
          <a:p>
            <a:pPr lvl="1"/>
            <a:r>
              <a:rPr lang="bg-BG" smtClean="0"/>
              <a:t>Второ ниво</a:t>
            </a:r>
          </a:p>
          <a:p>
            <a:pPr lvl="2"/>
            <a:r>
              <a:rPr lang="bg-BG" smtClean="0"/>
              <a:t>Трето ниво</a:t>
            </a:r>
          </a:p>
          <a:p>
            <a:pPr lvl="3"/>
            <a:r>
              <a:rPr lang="bg-BG" smtClean="0"/>
              <a:t>Четвърто ниво</a:t>
            </a:r>
          </a:p>
          <a:p>
            <a:pPr lvl="4"/>
            <a:r>
              <a:rPr lang="bg-BG" smtClean="0"/>
              <a:t>Пето ниво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2012</a:t>
            </a:r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 eaLnBrk="1" latinLnBrk="0" hangingPunct="1"/>
            <a:r>
              <a:rPr kumimoji="0" lang="bg-BG" sz="1400" smtClean="0">
                <a:solidFill>
                  <a:schemeClr val="tx2"/>
                </a:solidFill>
              </a:rPr>
              <a:t>Увод в Софтуерното Инженерство</a:t>
            </a:r>
            <a:endParaRPr kumimoji="0" lang="en-US" sz="1400" dirty="0">
              <a:solidFill>
                <a:schemeClr val="tx2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400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8464744"/>
      </p:ext>
    </p:extLst>
  </p:cSld>
  <p:clrMapOvr>
    <a:masterClrMapping/>
  </p:clrMapOvr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лавка на секц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8465" y="1641413"/>
            <a:ext cx="6595534" cy="1822514"/>
          </a:xfrm>
        </p:spPr>
        <p:txBody>
          <a:bodyPr anchor="b">
            <a:normAutofit/>
          </a:bodyPr>
          <a:lstStyle>
            <a:lvl1pPr algn="ctr">
              <a:defRPr sz="4000" b="0" cap="none"/>
            </a:lvl1pPr>
          </a:lstStyle>
          <a:p>
            <a:r>
              <a:rPr lang="bg-BG" smtClean="0"/>
              <a:t>Редакт. стил загл. образец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78465" y="3734859"/>
            <a:ext cx="6595534" cy="1090015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bg-BG" smtClean="0"/>
              <a:t>Редактиране на стиловете на текста в образеца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2012</a:t>
            </a:r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 eaLnBrk="1" latinLnBrk="0" hangingPunct="1"/>
            <a:r>
              <a:rPr kumimoji="0" lang="bg-BG" sz="1400" smtClean="0">
                <a:solidFill>
                  <a:schemeClr val="tx2"/>
                </a:solidFill>
              </a:rPr>
              <a:t>Увод в Софтуерното Инженерство</a:t>
            </a:r>
            <a:endParaRPr kumimoji="0" lang="en-US" sz="1400" dirty="0">
              <a:solidFill>
                <a:schemeClr val="tx2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400" b="1" dirty="0">
              <a:solidFill>
                <a:srgbClr val="FFFFFF"/>
              </a:solidFill>
            </a:endParaRPr>
          </a:p>
        </p:txBody>
      </p:sp>
      <p:cxnSp>
        <p:nvCxnSpPr>
          <p:cNvPr id="31" name="Straight Connector 30"/>
          <p:cNvCxnSpPr/>
          <p:nvPr/>
        </p:nvCxnSpPr>
        <p:spPr>
          <a:xfrm>
            <a:off x="1278466" y="3599392"/>
            <a:ext cx="6595533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3688023"/>
      </p:ext>
    </p:extLst>
  </p:cSld>
  <p:clrMapOvr>
    <a:masterClrMapping/>
  </p:clrMapOvr>
  <p:hf hd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е съдържан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278465" y="2356260"/>
            <a:ext cx="659553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6" y="915337"/>
            <a:ext cx="6798734" cy="1303867"/>
          </a:xfrm>
        </p:spPr>
        <p:txBody>
          <a:bodyPr/>
          <a:lstStyle/>
          <a:p>
            <a:r>
              <a:rPr lang="bg-BG" smtClean="0"/>
              <a:t>Редакт. стил загл. образец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76866" y="2487168"/>
            <a:ext cx="3337560" cy="3447288"/>
          </a:xfrm>
        </p:spPr>
        <p:txBody>
          <a:bodyPr>
            <a:normAutofit/>
          </a:bodyPr>
          <a:lstStyle/>
          <a:p>
            <a:pPr lvl="0"/>
            <a:r>
              <a:rPr lang="bg-BG" smtClean="0"/>
              <a:t>Редактиране на стиловете на текста в образеца</a:t>
            </a:r>
          </a:p>
          <a:p>
            <a:pPr lvl="1"/>
            <a:r>
              <a:rPr lang="bg-BG" smtClean="0"/>
              <a:t>Второ ниво</a:t>
            </a:r>
          </a:p>
          <a:p>
            <a:pPr lvl="2"/>
            <a:r>
              <a:rPr lang="bg-BG" smtClean="0"/>
              <a:t>Трето ниво</a:t>
            </a:r>
          </a:p>
          <a:p>
            <a:pPr lvl="3"/>
            <a:r>
              <a:rPr lang="bg-BG" smtClean="0"/>
              <a:t>Четвърто ниво</a:t>
            </a:r>
          </a:p>
          <a:p>
            <a:pPr lvl="4"/>
            <a:r>
              <a:rPr lang="bg-BG" smtClean="0"/>
              <a:t>Пето ниво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5152" y="2487168"/>
            <a:ext cx="3337560" cy="3447288"/>
          </a:xfrm>
        </p:spPr>
        <p:txBody>
          <a:bodyPr>
            <a:normAutofit/>
          </a:bodyPr>
          <a:lstStyle/>
          <a:p>
            <a:pPr lvl="0"/>
            <a:r>
              <a:rPr lang="bg-BG" smtClean="0"/>
              <a:t>Редактиране на стиловете на текста в образеца</a:t>
            </a:r>
          </a:p>
          <a:p>
            <a:pPr lvl="1"/>
            <a:r>
              <a:rPr lang="bg-BG" smtClean="0"/>
              <a:t>Второ ниво</a:t>
            </a:r>
          </a:p>
          <a:p>
            <a:pPr lvl="2"/>
            <a:r>
              <a:rPr lang="bg-BG" smtClean="0"/>
              <a:t>Трето ниво</a:t>
            </a:r>
          </a:p>
          <a:p>
            <a:pPr lvl="3"/>
            <a:r>
              <a:rPr lang="bg-BG" smtClean="0"/>
              <a:t>Четвърто ниво</a:t>
            </a:r>
          </a:p>
          <a:p>
            <a:pPr lvl="4"/>
            <a:r>
              <a:rPr lang="bg-BG" smtClean="0"/>
              <a:t>Пето ниво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2012</a:t>
            </a:r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 eaLnBrk="1" latinLnBrk="0" hangingPunct="1"/>
            <a:r>
              <a:rPr kumimoji="0" lang="bg-BG" sz="1400" smtClean="0">
                <a:solidFill>
                  <a:schemeClr val="tx2"/>
                </a:solidFill>
              </a:rPr>
              <a:t>Увод в Софтуерното Инженерство</a:t>
            </a:r>
            <a:endParaRPr kumimoji="0" lang="en-US" sz="1400" dirty="0">
              <a:solidFill>
                <a:schemeClr val="tx2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400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1784387"/>
      </p:ext>
    </p:extLst>
  </p:cSld>
  <p:clrMapOvr>
    <a:masterClrMapping/>
  </p:clrMapOvr>
  <p:hf hd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bg-BG" smtClean="0"/>
              <a:t>Редакт. стил загл. образец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8" y="2658533"/>
            <a:ext cx="333756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bg-BG" smtClean="0"/>
              <a:t>Редактиране на стиловете на текста в образеца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76868" y="3243262"/>
            <a:ext cx="3337560" cy="2706624"/>
          </a:xfrm>
        </p:spPr>
        <p:txBody>
          <a:bodyPr>
            <a:normAutofit/>
          </a:bodyPr>
          <a:lstStyle/>
          <a:p>
            <a:pPr lvl="0"/>
            <a:r>
              <a:rPr lang="bg-BG" smtClean="0"/>
              <a:t>Редактиране на стиловете на текста в образеца</a:t>
            </a:r>
          </a:p>
          <a:p>
            <a:pPr lvl="1"/>
            <a:r>
              <a:rPr lang="bg-BG" smtClean="0"/>
              <a:t>Второ ниво</a:t>
            </a:r>
          </a:p>
          <a:p>
            <a:pPr lvl="2"/>
            <a:r>
              <a:rPr lang="bg-BG" smtClean="0"/>
              <a:t>Трето ниво</a:t>
            </a:r>
          </a:p>
          <a:p>
            <a:pPr lvl="3"/>
            <a:r>
              <a:rPr lang="bg-BG" smtClean="0"/>
              <a:t>Четвърто ниво</a:t>
            </a:r>
          </a:p>
          <a:p>
            <a:pPr lvl="4"/>
            <a:r>
              <a:rPr lang="bg-BG" smtClean="0"/>
              <a:t>Пето ниво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1832" y="2658533"/>
            <a:ext cx="333756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bg-BG" smtClean="0"/>
              <a:t>Редактиране на стиловете на текста в образеца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1832" y="3243262"/>
            <a:ext cx="3337560" cy="2706624"/>
          </a:xfrm>
        </p:spPr>
        <p:txBody>
          <a:bodyPr>
            <a:normAutofit/>
          </a:bodyPr>
          <a:lstStyle/>
          <a:p>
            <a:pPr lvl="0"/>
            <a:r>
              <a:rPr lang="bg-BG" smtClean="0"/>
              <a:t>Редактиране на стиловете на текста в образеца</a:t>
            </a:r>
          </a:p>
          <a:p>
            <a:pPr lvl="1"/>
            <a:r>
              <a:rPr lang="bg-BG" smtClean="0"/>
              <a:t>Второ ниво</a:t>
            </a:r>
          </a:p>
          <a:p>
            <a:pPr lvl="2"/>
            <a:r>
              <a:rPr lang="bg-BG" smtClean="0"/>
              <a:t>Трето ниво</a:t>
            </a:r>
          </a:p>
          <a:p>
            <a:pPr lvl="3"/>
            <a:r>
              <a:rPr lang="bg-BG" smtClean="0"/>
              <a:t>Четвърто ниво</a:t>
            </a:r>
          </a:p>
          <a:p>
            <a:pPr lvl="4"/>
            <a:r>
              <a:rPr lang="bg-BG" smtClean="0"/>
              <a:t>Пето ниво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2012</a:t>
            </a:r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 eaLnBrk="1" latinLnBrk="0" hangingPunct="1"/>
            <a:r>
              <a:rPr kumimoji="0" lang="bg-BG" sz="1400" smtClean="0">
                <a:solidFill>
                  <a:schemeClr val="tx2"/>
                </a:solidFill>
              </a:rPr>
              <a:t>Увод в Софтуерното Инженерство</a:t>
            </a:r>
            <a:endParaRPr kumimoji="0" lang="en-US" sz="1400" dirty="0">
              <a:solidFill>
                <a:schemeClr val="tx2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400" b="1" dirty="0">
              <a:solidFill>
                <a:srgbClr val="FFFFFF"/>
              </a:solidFill>
            </a:endParaRPr>
          </a:p>
        </p:txBody>
      </p:sp>
      <p:cxnSp>
        <p:nvCxnSpPr>
          <p:cNvPr id="41" name="Straight Connector 40"/>
          <p:cNvCxnSpPr/>
          <p:nvPr/>
        </p:nvCxnSpPr>
        <p:spPr>
          <a:xfrm>
            <a:off x="1278466" y="2354670"/>
            <a:ext cx="659553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2819912"/>
      </p:ext>
    </p:extLst>
  </p:cSld>
  <p:clrMapOvr>
    <a:masterClrMapping/>
  </p:clrMapOvr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Само заглав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5" y="915337"/>
            <a:ext cx="6798735" cy="1303867"/>
          </a:xfrm>
        </p:spPr>
        <p:txBody>
          <a:bodyPr/>
          <a:lstStyle/>
          <a:p>
            <a:r>
              <a:rPr lang="bg-BG" smtClean="0"/>
              <a:t>Редакт. стил загл. образец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2012</a:t>
            </a:r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 eaLnBrk="1" latinLnBrk="0" hangingPunct="1"/>
            <a:r>
              <a:rPr kumimoji="0" lang="bg-BG" sz="1400" smtClean="0">
                <a:solidFill>
                  <a:schemeClr val="tx2"/>
                </a:solidFill>
              </a:rPr>
              <a:t>Увод в Софтуерното Инженерство</a:t>
            </a:r>
            <a:endParaRPr kumimoji="0" lang="en-US" sz="1400" dirty="0">
              <a:solidFill>
                <a:schemeClr val="tx2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400" b="1" dirty="0">
              <a:solidFill>
                <a:srgbClr val="FFFFFF"/>
              </a:solidFill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1278466" y="2354670"/>
            <a:ext cx="659553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6415698"/>
      </p:ext>
    </p:extLst>
  </p:cSld>
  <p:clrMapOvr>
    <a:masterClrMapping/>
  </p:clrMapOvr>
  <p:hf hd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разе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2012</a:t>
            </a:r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 eaLnBrk="1" latinLnBrk="0" hangingPunct="1"/>
            <a:r>
              <a:rPr kumimoji="0" lang="bg-BG" sz="1400" smtClean="0">
                <a:solidFill>
                  <a:schemeClr val="tx2"/>
                </a:solidFill>
              </a:rPr>
              <a:t>Увод в Софтуерното Инженерство</a:t>
            </a:r>
            <a:endParaRPr kumimoji="0" lang="en-US" sz="1400" dirty="0">
              <a:solidFill>
                <a:schemeClr val="tx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400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7314390"/>
      </p:ext>
    </p:extLst>
  </p:cSld>
  <p:clrMapOvr>
    <a:masterClrMapping/>
  </p:clrMapOvr>
  <p:hf hd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Съдържание с на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5" y="1388534"/>
            <a:ext cx="2536798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bg-BG" smtClean="0"/>
              <a:t>Редакт. стил загл. образец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20062" y="982132"/>
            <a:ext cx="3855539" cy="4893735"/>
          </a:xfrm>
        </p:spPr>
        <p:txBody>
          <a:bodyPr anchor="ctr">
            <a:normAutofit/>
          </a:bodyPr>
          <a:lstStyle/>
          <a:p>
            <a:pPr lvl="0"/>
            <a:r>
              <a:rPr lang="bg-BG" smtClean="0"/>
              <a:t>Редактиране на стиловете на текста в образеца</a:t>
            </a:r>
          </a:p>
          <a:p>
            <a:pPr lvl="1"/>
            <a:r>
              <a:rPr lang="bg-BG" smtClean="0"/>
              <a:t>Второ ниво</a:t>
            </a:r>
          </a:p>
          <a:p>
            <a:pPr lvl="2"/>
            <a:r>
              <a:rPr lang="bg-BG" smtClean="0"/>
              <a:t>Трето ниво</a:t>
            </a:r>
          </a:p>
          <a:p>
            <a:pPr lvl="3"/>
            <a:r>
              <a:rPr lang="bg-BG" smtClean="0"/>
              <a:t>Четвърто ниво</a:t>
            </a:r>
          </a:p>
          <a:p>
            <a:pPr lvl="4"/>
            <a:r>
              <a:rPr lang="bg-BG" smtClean="0"/>
              <a:t>Пето ниво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76865" y="3031065"/>
            <a:ext cx="2536798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bg-BG" smtClean="0"/>
              <a:t>Редактиране на стиловете на текста в образеца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2012</a:t>
            </a:r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 eaLnBrk="1" latinLnBrk="0" hangingPunct="1"/>
            <a:r>
              <a:rPr kumimoji="0" lang="bg-BG" sz="1400" smtClean="0">
                <a:solidFill>
                  <a:schemeClr val="tx2"/>
                </a:solidFill>
              </a:rPr>
              <a:t>Увод в Софтуерното Инженерство</a:t>
            </a:r>
            <a:endParaRPr kumimoji="0" lang="en-US" sz="1400" dirty="0">
              <a:solidFill>
                <a:schemeClr val="tx2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400" b="1" dirty="0">
              <a:solidFill>
                <a:srgbClr val="FFFFFF"/>
              </a:solidFill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>
            <a:off x="1278466" y="2912533"/>
            <a:ext cx="233359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4696324"/>
      </p:ext>
    </p:extLst>
  </p:cSld>
  <p:clrMapOvr>
    <a:masterClrMapping/>
  </p:clrMapOvr>
  <p:hf hd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Картина с на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5" y="1883832"/>
            <a:ext cx="3632202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bg-BG" smtClean="0"/>
              <a:t>Редакт. стил загл. образец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070" y="1032933"/>
            <a:ext cx="2929463" cy="4792136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bg-BG" smtClean="0"/>
              <a:t>Щракнете върху иконата, за да добавите картина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76865" y="3255432"/>
            <a:ext cx="3632201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bg-BG" smtClean="0"/>
              <a:t>Редактиране на стиловете на текста в образеца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2012</a:t>
            </a:r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 eaLnBrk="1" latinLnBrk="0" hangingPunct="1"/>
            <a:r>
              <a:rPr kumimoji="0" lang="bg-BG" sz="1400" smtClean="0">
                <a:solidFill>
                  <a:schemeClr val="tx2"/>
                </a:solidFill>
              </a:rPr>
              <a:t>Увод в Софтуерното Инженерство</a:t>
            </a:r>
            <a:endParaRPr kumimoji="0" lang="en-US" sz="1400" dirty="0">
              <a:solidFill>
                <a:schemeClr val="tx2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400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8163155"/>
      </p:ext>
    </p:extLst>
  </p:cSld>
  <p:clrMapOvr>
    <a:masterClrMapping/>
  </p:clrMapOvr>
  <p:hf hd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9144000" cy="6858001"/>
            <a:chOff x="0" y="0"/>
            <a:chExt cx="9144000" cy="6858001"/>
          </a:xfrm>
        </p:grpSpPr>
        <p:pic>
          <p:nvPicPr>
            <p:cNvPr id="8" name="Picture 7" descr="SD-PanelContent-V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553888" y="542807"/>
              <a:ext cx="8039776" cy="5756392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14240"/>
            <a:stretch/>
          </p:blipFill>
          <p:spPr>
            <a:xfrm rot="5400000">
              <a:off x="4221675" y="39689"/>
              <a:ext cx="68580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14240"/>
            <a:stretch/>
          </p:blipFill>
          <p:spPr>
            <a:xfrm rot="5400000">
              <a:off x="4221675" y="6211888"/>
              <a:ext cx="68580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76866" y="915337"/>
            <a:ext cx="6798734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bg-BG" smtClean="0"/>
              <a:t>Редакт. стил загл. образец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5" y="2490135"/>
            <a:ext cx="6798736" cy="344499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bg-BG" smtClean="0"/>
              <a:t>Редактиране на стиловете на текста в образеца</a:t>
            </a:r>
          </a:p>
          <a:p>
            <a:pPr lvl="1"/>
            <a:r>
              <a:rPr lang="bg-BG" smtClean="0"/>
              <a:t>Второ ниво</a:t>
            </a:r>
          </a:p>
          <a:p>
            <a:pPr lvl="2"/>
            <a:r>
              <a:rPr lang="bg-BG" smtClean="0"/>
              <a:t>Трето ниво</a:t>
            </a:r>
          </a:p>
          <a:p>
            <a:pPr lvl="3"/>
            <a:r>
              <a:rPr lang="bg-BG" smtClean="0"/>
              <a:t>Четвърто ниво</a:t>
            </a:r>
          </a:p>
          <a:p>
            <a:pPr lvl="4"/>
            <a:r>
              <a:rPr lang="bg-BG" smtClean="0"/>
              <a:t>Пето ниво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356670" y="5960533"/>
            <a:ext cx="1148283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r>
              <a:rPr lang="en-US" smtClean="0"/>
              <a:t>2012</a:t>
            </a:r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76865" y="5960533"/>
            <a:ext cx="510466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algn="r" eaLnBrk="1" latinLnBrk="0" hangingPunct="1"/>
            <a:r>
              <a:rPr kumimoji="0" lang="bg-BG" sz="1400" smtClean="0">
                <a:solidFill>
                  <a:schemeClr val="tx2"/>
                </a:solidFill>
              </a:rPr>
              <a:t>Увод в Софтуерното Инженерство</a:t>
            </a:r>
            <a:endParaRPr kumimoji="0" lang="en-US" sz="1400" dirty="0">
              <a:solidFill>
                <a:schemeClr val="tx2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80091" y="5960533"/>
            <a:ext cx="39551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400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45016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1" r:id="rId1"/>
    <p:sldLayoutId id="2147483902" r:id="rId2"/>
    <p:sldLayoutId id="2147483903" r:id="rId3"/>
    <p:sldLayoutId id="2147483904" r:id="rId4"/>
    <p:sldLayoutId id="2147483905" r:id="rId5"/>
    <p:sldLayoutId id="2147483906" r:id="rId6"/>
    <p:sldLayoutId id="2147483907" r:id="rId7"/>
    <p:sldLayoutId id="2147483908" r:id="rId8"/>
    <p:sldLayoutId id="2147483909" r:id="rId9"/>
    <p:sldLayoutId id="2147483910" r:id="rId10"/>
    <p:sldLayoutId id="2147483911" r:id="rId11"/>
    <p:sldLayoutId id="2147483912" r:id="rId12"/>
    <p:sldLayoutId id="2147483913" r:id="rId13"/>
    <p:sldLayoutId id="2147483914" r:id="rId14"/>
    <p:sldLayoutId id="2147483915" r:id="rId15"/>
    <p:sldLayoutId id="2147483916" r:id="rId16"/>
    <p:sldLayoutId id="2147483917" r:id="rId17"/>
  </p:sldLayoutIdLst>
  <p:hf hdr="0"/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25410" y="3573016"/>
            <a:ext cx="3390806" cy="1584176"/>
          </a:xfrm>
        </p:spPr>
        <p:txBody>
          <a:bodyPr>
            <a:noAutofit/>
          </a:bodyPr>
          <a:lstStyle/>
          <a:p>
            <a:pPr lvl="0"/>
            <a:r>
              <a:rPr lang="bg-BG" sz="1800" dirty="0"/>
              <a:t>Даниел Димитров, </a:t>
            </a:r>
            <a:r>
              <a:rPr lang="bg-BG" sz="1800" dirty="0" smtClean="0"/>
              <a:t>Ф№ 62121</a:t>
            </a:r>
            <a:endParaRPr lang="en-US" sz="1800" dirty="0"/>
          </a:p>
          <a:p>
            <a:pPr lvl="0"/>
            <a:r>
              <a:rPr lang="bg-BG" sz="1800" dirty="0"/>
              <a:t>Иван Христов, </a:t>
            </a:r>
            <a:r>
              <a:rPr lang="bg-BG" sz="1800" dirty="0" smtClean="0"/>
              <a:t>Ф№ 62130</a:t>
            </a:r>
            <a:endParaRPr lang="en-US" sz="1800" dirty="0"/>
          </a:p>
          <a:p>
            <a:pPr lvl="0"/>
            <a:r>
              <a:rPr lang="bg-BG" sz="1800" dirty="0"/>
              <a:t>Иван </a:t>
            </a:r>
            <a:r>
              <a:rPr lang="bg-BG" sz="1800" dirty="0" err="1"/>
              <a:t>Чучулски</a:t>
            </a:r>
            <a:r>
              <a:rPr lang="bg-BG" sz="1800" dirty="0"/>
              <a:t>, </a:t>
            </a:r>
            <a:r>
              <a:rPr lang="bg-BG" sz="1800" dirty="0" smtClean="0"/>
              <a:t>Ф№ 62167</a:t>
            </a:r>
            <a:endParaRPr lang="en-US" sz="1800" dirty="0"/>
          </a:p>
          <a:p>
            <a:pPr lvl="0"/>
            <a:r>
              <a:rPr lang="bg-BG" sz="1800" dirty="0"/>
              <a:t>Георги Атанасов, </a:t>
            </a:r>
            <a:r>
              <a:rPr lang="bg-BG" sz="1800" dirty="0" smtClean="0"/>
              <a:t>Ф№ 62189</a:t>
            </a:r>
            <a:endParaRPr lang="en-US" sz="1800" dirty="0"/>
          </a:p>
          <a:p>
            <a:r>
              <a:rPr lang="bg-BG" sz="1800" dirty="0"/>
              <a:t/>
            </a:r>
            <a:br>
              <a:rPr lang="bg-BG" sz="1800" dirty="0"/>
            </a:br>
            <a:endParaRPr lang="bg-BG" sz="1800" dirty="0"/>
          </a:p>
        </p:txBody>
      </p:sp>
      <p:pic>
        <p:nvPicPr>
          <p:cNvPr id="5" name="Картина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64" y="1700808"/>
            <a:ext cx="2483768" cy="16558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8" y="1700808"/>
            <a:ext cx="6798734" cy="1217517"/>
          </a:xfrm>
        </p:spPr>
        <p:txBody>
          <a:bodyPr>
            <a:normAutofit fontScale="90000"/>
          </a:bodyPr>
          <a:lstStyle/>
          <a:p>
            <a:pPr algn="l"/>
            <a:r>
              <a:rPr lang="bg-BG" dirty="0" smtClean="0"/>
              <a:t>Нефункционални</a:t>
            </a:r>
            <a:r>
              <a:rPr lang="bg-BG" sz="4400" dirty="0" smtClean="0"/>
              <a:t> изисквания</a:t>
            </a:r>
            <a:br>
              <a:rPr lang="bg-BG" sz="4400" dirty="0" smtClean="0"/>
            </a:br>
            <a:r>
              <a:rPr lang="bg-BG" sz="3100" dirty="0" err="1"/>
              <a:t>Изисквания</a:t>
            </a:r>
            <a:r>
              <a:rPr lang="bg-BG" sz="3100" dirty="0"/>
              <a:t> за </a:t>
            </a:r>
            <a:r>
              <a:rPr lang="bg-BG" sz="3100" dirty="0" smtClean="0"/>
              <a:t>безопасност</a:t>
            </a:r>
            <a:r>
              <a:rPr lang="en-US" sz="3100" dirty="0"/>
              <a:t/>
            </a:r>
            <a:br>
              <a:rPr lang="en-US" sz="3100" dirty="0"/>
            </a:br>
            <a:r>
              <a:rPr lang="en-US" sz="4400" dirty="0" smtClean="0"/>
              <a:t/>
            </a:r>
            <a:br>
              <a:rPr lang="en-US" sz="4400" dirty="0" smtClean="0"/>
            </a:br>
            <a:endParaRPr lang="bg-BG" sz="3600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176866" y="2503771"/>
            <a:ext cx="6798736" cy="3444997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bg-BG" dirty="0"/>
              <a:t>Приложението няма да обработва личните и банковите данни на клиента, а тази обработка ще се извършва от страна на Big </a:t>
            </a:r>
            <a:r>
              <a:rPr lang="bg-BG" dirty="0" err="1"/>
              <a:t>Bank</a:t>
            </a:r>
            <a:r>
              <a:rPr lang="bg-BG" dirty="0"/>
              <a:t> </a:t>
            </a:r>
            <a:r>
              <a:rPr lang="en-US" dirty="0"/>
              <a:t>Ltd</a:t>
            </a:r>
            <a:r>
              <a:rPr lang="bg-BG" dirty="0"/>
              <a:t>., с цел да няма изтичане на информация от страна на системата.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9578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Текстово поле 5"/>
          <p:cNvSpPr txBox="1"/>
          <p:nvPr/>
        </p:nvSpPr>
        <p:spPr>
          <a:xfrm>
            <a:off x="827584" y="476672"/>
            <a:ext cx="75608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4000" dirty="0" smtClean="0"/>
              <a:t>Клиентски интерфейс</a:t>
            </a:r>
            <a:endParaRPr lang="en-US" sz="4000" dirty="0"/>
          </a:p>
        </p:txBody>
      </p:sp>
      <p:pic>
        <p:nvPicPr>
          <p:cNvPr id="9" name="Картина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4585" y="1136104"/>
            <a:ext cx="6466115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047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Текстово поле 5"/>
          <p:cNvSpPr txBox="1"/>
          <p:nvPr/>
        </p:nvSpPr>
        <p:spPr>
          <a:xfrm>
            <a:off x="827584" y="476672"/>
            <a:ext cx="75608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4000" dirty="0"/>
              <a:t>Клиентски интерфейс</a:t>
            </a:r>
            <a:endParaRPr lang="en-US" sz="4000" dirty="0"/>
          </a:p>
        </p:txBody>
      </p:sp>
      <p:pic>
        <p:nvPicPr>
          <p:cNvPr id="9" name="Картина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4585" y="1136104"/>
            <a:ext cx="6466114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743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Текстово поле 5"/>
          <p:cNvSpPr txBox="1"/>
          <p:nvPr/>
        </p:nvSpPr>
        <p:spPr>
          <a:xfrm>
            <a:off x="827584" y="476672"/>
            <a:ext cx="75608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4000" dirty="0"/>
              <a:t>Клиентски интерфейс</a:t>
            </a:r>
            <a:endParaRPr lang="en-US" sz="4000" dirty="0"/>
          </a:p>
        </p:txBody>
      </p:sp>
      <p:pic>
        <p:nvPicPr>
          <p:cNvPr id="9" name="Картина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4585" y="1136104"/>
            <a:ext cx="6466114" cy="5029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799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Текстово поле 5"/>
          <p:cNvSpPr txBox="1"/>
          <p:nvPr/>
        </p:nvSpPr>
        <p:spPr>
          <a:xfrm>
            <a:off x="827584" y="476672"/>
            <a:ext cx="75608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4000" dirty="0"/>
              <a:t>Клиентски интерфейс</a:t>
            </a:r>
            <a:endParaRPr lang="en-US" sz="4000" dirty="0"/>
          </a:p>
        </p:txBody>
      </p:sp>
      <p:pic>
        <p:nvPicPr>
          <p:cNvPr id="9" name="Картина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4585" y="1136104"/>
            <a:ext cx="6466114" cy="5029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047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Текстово поле 5"/>
          <p:cNvSpPr txBox="1"/>
          <p:nvPr/>
        </p:nvSpPr>
        <p:spPr>
          <a:xfrm>
            <a:off x="827584" y="476672"/>
            <a:ext cx="75608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4000" dirty="0"/>
              <a:t>Клиентски интерфейс</a:t>
            </a:r>
            <a:endParaRPr lang="en-US" sz="4000" dirty="0"/>
          </a:p>
        </p:txBody>
      </p:sp>
      <p:pic>
        <p:nvPicPr>
          <p:cNvPr id="9" name="Картина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4585" y="1136104"/>
            <a:ext cx="6466114" cy="5029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883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Текстово поле 5"/>
          <p:cNvSpPr txBox="1"/>
          <p:nvPr/>
        </p:nvSpPr>
        <p:spPr>
          <a:xfrm>
            <a:off x="827584" y="476672"/>
            <a:ext cx="75608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4000" dirty="0"/>
              <a:t>Клиентски интерфейс</a:t>
            </a:r>
            <a:endParaRPr lang="en-US" sz="4000" dirty="0"/>
          </a:p>
        </p:txBody>
      </p:sp>
      <p:pic>
        <p:nvPicPr>
          <p:cNvPr id="9" name="Картина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7514" y="1136104"/>
            <a:ext cx="6420255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533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Текстово поле 5"/>
          <p:cNvSpPr txBox="1"/>
          <p:nvPr/>
        </p:nvSpPr>
        <p:spPr>
          <a:xfrm>
            <a:off x="827584" y="476672"/>
            <a:ext cx="75608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4000" dirty="0" smtClean="0"/>
              <a:t>Интерфейс за поддръжка</a:t>
            </a:r>
            <a:endParaRPr lang="en-US" sz="4000" dirty="0"/>
          </a:p>
        </p:txBody>
      </p:sp>
      <p:pic>
        <p:nvPicPr>
          <p:cNvPr id="9" name="Картина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4585" y="1136104"/>
            <a:ext cx="6466114" cy="5029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03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Текстово поле 5"/>
          <p:cNvSpPr txBox="1"/>
          <p:nvPr/>
        </p:nvSpPr>
        <p:spPr>
          <a:xfrm>
            <a:off x="827584" y="476672"/>
            <a:ext cx="75608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4000" dirty="0"/>
              <a:t>Интерфейс за поддръжка</a:t>
            </a:r>
            <a:endParaRPr lang="en-US" sz="4000" dirty="0"/>
          </a:p>
        </p:txBody>
      </p:sp>
      <p:pic>
        <p:nvPicPr>
          <p:cNvPr id="9" name="Картина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4585" y="1136104"/>
            <a:ext cx="6466114" cy="5029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94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Текстово поле 5"/>
          <p:cNvSpPr txBox="1"/>
          <p:nvPr/>
        </p:nvSpPr>
        <p:spPr>
          <a:xfrm>
            <a:off x="827584" y="476672"/>
            <a:ext cx="75608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4000" dirty="0"/>
              <a:t>Интерфейс за поддръжка</a:t>
            </a:r>
            <a:endParaRPr lang="en-US" sz="4000" dirty="0"/>
          </a:p>
        </p:txBody>
      </p:sp>
      <p:pic>
        <p:nvPicPr>
          <p:cNvPr id="9" name="Картина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4585" y="1136104"/>
            <a:ext cx="6466114" cy="5029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621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bg-BG" dirty="0" smtClean="0">
                <a:solidFill>
                  <a:schemeClr val="tx1"/>
                </a:solidFill>
              </a:rPr>
              <a:t>Съдържание</a:t>
            </a:r>
            <a:endParaRPr lang="bg-BG" dirty="0">
              <a:solidFill>
                <a:schemeClr val="tx1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176865" y="2395365"/>
            <a:ext cx="6798736" cy="3444997"/>
          </a:xfrm>
        </p:spPr>
        <p:txBody>
          <a:bodyPr>
            <a:noAutofit/>
          </a:bodyPr>
          <a:lstStyle/>
          <a:p>
            <a:pPr>
              <a:buBlip>
                <a:blip r:embed="rId2"/>
              </a:buBlip>
            </a:pPr>
            <a:r>
              <a:rPr lang="bg-BG" sz="2700" dirty="0"/>
              <a:t>Обхват, перспективи и потребители на проекта</a:t>
            </a:r>
          </a:p>
          <a:p>
            <a:pPr>
              <a:buBlip>
                <a:blip r:embed="rId2"/>
              </a:buBlip>
            </a:pPr>
            <a:r>
              <a:rPr lang="bg-BG" sz="2700" dirty="0"/>
              <a:t>Функционални изисквания</a:t>
            </a:r>
          </a:p>
          <a:p>
            <a:pPr>
              <a:buBlip>
                <a:blip r:embed="rId2"/>
              </a:buBlip>
            </a:pPr>
            <a:r>
              <a:rPr lang="bg-BG" sz="2700" dirty="0"/>
              <a:t>Нефункционални изисквания</a:t>
            </a:r>
          </a:p>
          <a:p>
            <a:pPr>
              <a:buBlip>
                <a:blip r:embed="rId2"/>
              </a:buBlip>
            </a:pPr>
            <a:r>
              <a:rPr lang="bg-BG" sz="2700" dirty="0"/>
              <a:t>Потребителски </a:t>
            </a:r>
            <a:r>
              <a:rPr lang="bg-BG" sz="2700" dirty="0" smtClean="0"/>
              <a:t>интерфейс</a:t>
            </a:r>
            <a:endParaRPr lang="bg-BG" sz="2700" dirty="0"/>
          </a:p>
          <a:p>
            <a:endParaRPr lang="bg-BG" sz="2700" dirty="0"/>
          </a:p>
        </p:txBody>
      </p:sp>
    </p:spTree>
    <p:extLst>
      <p:ext uri="{BB962C8B-B14F-4D97-AF65-F5344CB8AC3E}">
        <p14:creationId xmlns:p14="http://schemas.microsoft.com/office/powerpoint/2010/main" val="895307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Текстово поле 5"/>
          <p:cNvSpPr txBox="1"/>
          <p:nvPr/>
        </p:nvSpPr>
        <p:spPr>
          <a:xfrm>
            <a:off x="827584" y="476672"/>
            <a:ext cx="75608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4000" dirty="0"/>
              <a:t>Интерфейс за поддръжка</a:t>
            </a:r>
            <a:endParaRPr lang="en-US" sz="4000" dirty="0"/>
          </a:p>
        </p:txBody>
      </p:sp>
      <p:pic>
        <p:nvPicPr>
          <p:cNvPr id="9" name="Картина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4585" y="1136104"/>
            <a:ext cx="6466114" cy="5029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195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Текстово поле 5"/>
          <p:cNvSpPr txBox="1"/>
          <p:nvPr/>
        </p:nvSpPr>
        <p:spPr>
          <a:xfrm>
            <a:off x="827584" y="476672"/>
            <a:ext cx="75608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4000" dirty="0"/>
              <a:t>Администраторски интерфейс</a:t>
            </a:r>
            <a:endParaRPr lang="en-US" sz="4000" dirty="0"/>
          </a:p>
        </p:txBody>
      </p:sp>
      <p:pic>
        <p:nvPicPr>
          <p:cNvPr id="9" name="Картина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4585" y="1136104"/>
            <a:ext cx="6466113" cy="5029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780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Текстово поле 5"/>
          <p:cNvSpPr txBox="1"/>
          <p:nvPr/>
        </p:nvSpPr>
        <p:spPr>
          <a:xfrm>
            <a:off x="827584" y="476672"/>
            <a:ext cx="75608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4000" dirty="0"/>
              <a:t>А</a:t>
            </a:r>
            <a:r>
              <a:rPr lang="bg-BG" sz="4000" dirty="0" smtClean="0"/>
              <a:t>дминистраторски </a:t>
            </a:r>
            <a:r>
              <a:rPr lang="bg-BG" sz="4000" dirty="0"/>
              <a:t>интерфейс</a:t>
            </a:r>
            <a:endParaRPr lang="en-US" sz="4000" dirty="0"/>
          </a:p>
        </p:txBody>
      </p:sp>
      <p:pic>
        <p:nvPicPr>
          <p:cNvPr id="9" name="Картина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4585" y="1136104"/>
            <a:ext cx="6466113" cy="5029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355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Текстово поле 5"/>
          <p:cNvSpPr txBox="1"/>
          <p:nvPr/>
        </p:nvSpPr>
        <p:spPr>
          <a:xfrm>
            <a:off x="827584" y="476672"/>
            <a:ext cx="75608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4000" dirty="0"/>
              <a:t>Администраторски интерфейс</a:t>
            </a:r>
            <a:endParaRPr lang="en-US" sz="4000" dirty="0"/>
          </a:p>
        </p:txBody>
      </p:sp>
      <p:pic>
        <p:nvPicPr>
          <p:cNvPr id="9" name="Картина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4585" y="1136104"/>
            <a:ext cx="6466113" cy="5029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810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Текстово поле 5"/>
          <p:cNvSpPr txBox="1"/>
          <p:nvPr/>
        </p:nvSpPr>
        <p:spPr>
          <a:xfrm>
            <a:off x="827584" y="476672"/>
            <a:ext cx="75608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4000" dirty="0"/>
              <a:t>Администраторски интерфейс</a:t>
            </a:r>
            <a:endParaRPr lang="en-US" sz="4000" dirty="0"/>
          </a:p>
        </p:txBody>
      </p:sp>
      <p:pic>
        <p:nvPicPr>
          <p:cNvPr id="9" name="Картина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4585" y="1136104"/>
            <a:ext cx="6466113" cy="5029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38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Текстово поле 5"/>
          <p:cNvSpPr txBox="1"/>
          <p:nvPr/>
        </p:nvSpPr>
        <p:spPr>
          <a:xfrm>
            <a:off x="827584" y="476672"/>
            <a:ext cx="75608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4000" dirty="0"/>
              <a:t>Администраторски интерфейс</a:t>
            </a:r>
            <a:endParaRPr lang="en-US" sz="4000" dirty="0"/>
          </a:p>
        </p:txBody>
      </p:sp>
      <p:pic>
        <p:nvPicPr>
          <p:cNvPr id="9" name="Картина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4585" y="1136104"/>
            <a:ext cx="6466113" cy="5029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2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Текстово поле 5"/>
          <p:cNvSpPr txBox="1"/>
          <p:nvPr/>
        </p:nvSpPr>
        <p:spPr>
          <a:xfrm>
            <a:off x="827584" y="476672"/>
            <a:ext cx="75608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4000" dirty="0"/>
              <a:t>Администраторски интерфейс</a:t>
            </a:r>
            <a:endParaRPr lang="en-US" sz="4000" dirty="0"/>
          </a:p>
        </p:txBody>
      </p:sp>
      <p:pic>
        <p:nvPicPr>
          <p:cNvPr id="9" name="Картина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4585" y="1136104"/>
            <a:ext cx="6466113" cy="5029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280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Текстово поле 5"/>
          <p:cNvSpPr txBox="1"/>
          <p:nvPr/>
        </p:nvSpPr>
        <p:spPr>
          <a:xfrm>
            <a:off x="827584" y="476672"/>
            <a:ext cx="75608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4000" dirty="0"/>
              <a:t>Администраторски интерфейс</a:t>
            </a:r>
            <a:endParaRPr lang="en-US" sz="4000" dirty="0"/>
          </a:p>
        </p:txBody>
      </p:sp>
      <p:pic>
        <p:nvPicPr>
          <p:cNvPr id="9" name="Картина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4585" y="1136104"/>
            <a:ext cx="6466113" cy="5029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403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Текстово поле 5"/>
          <p:cNvSpPr txBox="1"/>
          <p:nvPr/>
        </p:nvSpPr>
        <p:spPr>
          <a:xfrm>
            <a:off x="827584" y="476672"/>
            <a:ext cx="75608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4000" dirty="0"/>
              <a:t>Администраторски интерфейс</a:t>
            </a:r>
            <a:endParaRPr lang="en-US" sz="4000" dirty="0"/>
          </a:p>
        </p:txBody>
      </p:sp>
      <p:pic>
        <p:nvPicPr>
          <p:cNvPr id="9" name="Картина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4585" y="1136104"/>
            <a:ext cx="6466113" cy="5029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155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Текстово поле 5"/>
          <p:cNvSpPr txBox="1"/>
          <p:nvPr/>
        </p:nvSpPr>
        <p:spPr>
          <a:xfrm>
            <a:off x="827584" y="476672"/>
            <a:ext cx="75608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4000" dirty="0"/>
              <a:t>Администраторски интерфейс</a:t>
            </a:r>
            <a:endParaRPr lang="en-US" sz="4000" dirty="0"/>
          </a:p>
        </p:txBody>
      </p:sp>
      <p:pic>
        <p:nvPicPr>
          <p:cNvPr id="9" name="Картина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4585" y="1136104"/>
            <a:ext cx="6466113" cy="5029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368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bg-BG" dirty="0" smtClean="0">
                <a:solidFill>
                  <a:schemeClr val="tx1"/>
                </a:solidFill>
              </a:rPr>
              <a:t>Съдържание</a:t>
            </a:r>
            <a:endParaRPr lang="bg-BG" dirty="0">
              <a:solidFill>
                <a:schemeClr val="tx1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176865" y="2395365"/>
            <a:ext cx="6798736" cy="3444997"/>
          </a:xfrm>
        </p:spPr>
        <p:txBody>
          <a:bodyPr>
            <a:noAutofit/>
          </a:bodyPr>
          <a:lstStyle/>
          <a:p>
            <a:pPr>
              <a:buBlip>
                <a:blip r:embed="rId2"/>
              </a:buBlip>
            </a:pPr>
            <a:r>
              <a:rPr lang="bg-BG" sz="2700" dirty="0" smtClean="0"/>
              <a:t>Основни </a:t>
            </a:r>
            <a:r>
              <a:rPr lang="bg-BG" sz="2700" dirty="0"/>
              <a:t>потребителски случаи</a:t>
            </a:r>
          </a:p>
          <a:p>
            <a:pPr>
              <a:buBlip>
                <a:blip r:embed="rId2"/>
              </a:buBlip>
            </a:pPr>
            <a:r>
              <a:rPr lang="bg-BG" sz="2700" dirty="0"/>
              <a:t>Диаграми на последователност</a:t>
            </a:r>
          </a:p>
          <a:p>
            <a:pPr>
              <a:buBlip>
                <a:blip r:embed="rId2"/>
              </a:buBlip>
            </a:pPr>
            <a:r>
              <a:rPr lang="bg-BG" sz="2700" dirty="0"/>
              <a:t>Диаграми на активностите</a:t>
            </a:r>
          </a:p>
          <a:p>
            <a:pPr>
              <a:buBlip>
                <a:blip r:embed="rId2"/>
              </a:buBlip>
            </a:pPr>
            <a:r>
              <a:rPr lang="bg-BG" sz="2700" dirty="0"/>
              <a:t>Пакетни и клас диаграми</a:t>
            </a:r>
          </a:p>
          <a:p>
            <a:pPr>
              <a:buBlip>
                <a:blip r:embed="rId2"/>
              </a:buBlip>
            </a:pPr>
            <a:r>
              <a:rPr lang="bg-BG" sz="2700" dirty="0"/>
              <a:t>Бъдещи насоки за развитие</a:t>
            </a:r>
          </a:p>
          <a:p>
            <a:pPr>
              <a:buBlip>
                <a:blip r:embed="rId2"/>
              </a:buBlip>
            </a:pPr>
            <a:endParaRPr lang="bg-BG" sz="2700" dirty="0"/>
          </a:p>
          <a:p>
            <a:pPr>
              <a:buBlip>
                <a:blip r:embed="rId2"/>
              </a:buBlip>
            </a:pPr>
            <a:endParaRPr lang="bg-BG" sz="27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Текстово поле 5"/>
          <p:cNvSpPr txBox="1"/>
          <p:nvPr/>
        </p:nvSpPr>
        <p:spPr>
          <a:xfrm>
            <a:off x="827584" y="476672"/>
            <a:ext cx="75608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4000" dirty="0"/>
              <a:t>Администраторски интерфейс</a:t>
            </a:r>
            <a:endParaRPr lang="en-US" sz="4000" dirty="0"/>
          </a:p>
        </p:txBody>
      </p:sp>
      <p:pic>
        <p:nvPicPr>
          <p:cNvPr id="9" name="Картина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4585" y="1136104"/>
            <a:ext cx="6466113" cy="5029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557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Текстово поле 5"/>
          <p:cNvSpPr txBox="1"/>
          <p:nvPr/>
        </p:nvSpPr>
        <p:spPr>
          <a:xfrm>
            <a:off x="827584" y="476672"/>
            <a:ext cx="75608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4000" dirty="0"/>
              <a:t>Администраторски интерфейс</a:t>
            </a:r>
            <a:endParaRPr lang="en-US" sz="4000" dirty="0"/>
          </a:p>
        </p:txBody>
      </p:sp>
      <p:pic>
        <p:nvPicPr>
          <p:cNvPr id="9" name="Картина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4585" y="1136104"/>
            <a:ext cx="6466113" cy="5029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272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 smtClean="0"/>
              <a:t>Диаграма за потребителските употреби</a:t>
            </a:r>
            <a:endParaRPr lang="en-US" dirty="0"/>
          </a:p>
        </p:txBody>
      </p:sp>
      <p:pic>
        <p:nvPicPr>
          <p:cNvPr id="7" name="Картина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552" y="2420888"/>
            <a:ext cx="8495928" cy="3936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269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/>
              <a:t>Диаграма за потребителските употреби</a:t>
            </a:r>
            <a:endParaRPr lang="en-US" dirty="0"/>
          </a:p>
        </p:txBody>
      </p:sp>
      <p:pic>
        <p:nvPicPr>
          <p:cNvPr id="3" name="Картина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2348880"/>
            <a:ext cx="8146646" cy="4138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969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 smtClean="0"/>
              <a:t>Диаграма </a:t>
            </a:r>
            <a:r>
              <a:rPr lang="bg-BG" dirty="0"/>
              <a:t>на </a:t>
            </a:r>
            <a:r>
              <a:rPr lang="bg-BG" dirty="0" smtClean="0"/>
              <a:t>последователност</a:t>
            </a:r>
            <a:br>
              <a:rPr lang="bg-BG" dirty="0" smtClean="0"/>
            </a:br>
            <a:r>
              <a:rPr lang="bg-BG" dirty="0" smtClean="0"/>
              <a:t>за клиент</a:t>
            </a:r>
            <a:endParaRPr lang="en-US" dirty="0"/>
          </a:p>
        </p:txBody>
      </p:sp>
      <p:pic>
        <p:nvPicPr>
          <p:cNvPr id="4" name="Картина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59" y="2492896"/>
            <a:ext cx="8122143" cy="3528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982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 smtClean="0"/>
              <a:t>Диаграма </a:t>
            </a:r>
            <a:r>
              <a:rPr lang="bg-BG" dirty="0"/>
              <a:t>на </a:t>
            </a:r>
            <a:r>
              <a:rPr lang="bg-BG" dirty="0" smtClean="0"/>
              <a:t>последователност</a:t>
            </a:r>
            <a:br>
              <a:rPr lang="bg-BG" dirty="0" smtClean="0"/>
            </a:br>
            <a:r>
              <a:rPr lang="bg-BG" dirty="0" smtClean="0"/>
              <a:t>за администратор</a:t>
            </a:r>
            <a:endParaRPr lang="en-US" dirty="0"/>
          </a:p>
        </p:txBody>
      </p:sp>
      <p:pic>
        <p:nvPicPr>
          <p:cNvPr id="3" name="Картина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2596480"/>
            <a:ext cx="7543800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262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 smtClean="0"/>
              <a:t>Диаграма </a:t>
            </a:r>
            <a:r>
              <a:rPr lang="bg-BG" dirty="0"/>
              <a:t>на </a:t>
            </a:r>
            <a:r>
              <a:rPr lang="bg-BG" dirty="0" smtClean="0"/>
              <a:t>последователност</a:t>
            </a:r>
            <a:br>
              <a:rPr lang="bg-BG" dirty="0" smtClean="0"/>
            </a:br>
            <a:r>
              <a:rPr lang="bg-BG" dirty="0" smtClean="0"/>
              <a:t>за администратор</a:t>
            </a:r>
            <a:endParaRPr lang="en-US" dirty="0"/>
          </a:p>
        </p:txBody>
      </p:sp>
      <p:pic>
        <p:nvPicPr>
          <p:cNvPr id="4" name="Картина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2420888"/>
            <a:ext cx="7353300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618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 smtClean="0"/>
              <a:t>Диаграма </a:t>
            </a:r>
            <a:r>
              <a:rPr lang="bg-BG" dirty="0"/>
              <a:t>на </a:t>
            </a:r>
            <a:r>
              <a:rPr lang="bg-BG" dirty="0" smtClean="0"/>
              <a:t>последователност</a:t>
            </a:r>
            <a:br>
              <a:rPr lang="bg-BG" dirty="0" smtClean="0"/>
            </a:br>
            <a:r>
              <a:rPr lang="bg-BG" dirty="0" smtClean="0"/>
              <a:t>за администратор</a:t>
            </a:r>
            <a:endParaRPr lang="en-US" dirty="0"/>
          </a:p>
        </p:txBody>
      </p:sp>
      <p:pic>
        <p:nvPicPr>
          <p:cNvPr id="4" name="Картина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2405980"/>
            <a:ext cx="8210550" cy="354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688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 smtClean="0"/>
              <a:t>Диаграма </a:t>
            </a:r>
            <a:r>
              <a:rPr lang="bg-BG" dirty="0"/>
              <a:t>на </a:t>
            </a:r>
            <a:r>
              <a:rPr lang="bg-BG" dirty="0" smtClean="0"/>
              <a:t>последователност</a:t>
            </a:r>
            <a:br>
              <a:rPr lang="bg-BG" dirty="0" smtClean="0"/>
            </a:br>
            <a:r>
              <a:rPr lang="bg-BG" dirty="0" smtClean="0"/>
              <a:t>за администратор</a:t>
            </a:r>
            <a:endParaRPr lang="en-US" dirty="0"/>
          </a:p>
        </p:txBody>
      </p:sp>
      <p:pic>
        <p:nvPicPr>
          <p:cNvPr id="5" name="Картина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2492896"/>
            <a:ext cx="8248009" cy="3744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84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 smtClean="0"/>
              <a:t>Диаграма </a:t>
            </a:r>
            <a:r>
              <a:rPr lang="bg-BG" dirty="0"/>
              <a:t>на </a:t>
            </a:r>
            <a:r>
              <a:rPr lang="bg-BG" dirty="0" smtClean="0"/>
              <a:t>последователност</a:t>
            </a:r>
            <a:br>
              <a:rPr lang="bg-BG" dirty="0" smtClean="0"/>
            </a:br>
            <a:r>
              <a:rPr lang="bg-BG" dirty="0" smtClean="0"/>
              <a:t>за администратор</a:t>
            </a:r>
            <a:endParaRPr lang="en-US" dirty="0"/>
          </a:p>
        </p:txBody>
      </p:sp>
      <p:pic>
        <p:nvPicPr>
          <p:cNvPr id="3" name="Картина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2492896"/>
            <a:ext cx="8310776" cy="3744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15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bg-BG" dirty="0" smtClean="0">
                <a:solidFill>
                  <a:schemeClr val="tx1"/>
                </a:solidFill>
              </a:rPr>
              <a:t>Обхват</a:t>
            </a:r>
            <a:r>
              <a:rPr lang="bg-BG" dirty="0">
                <a:solidFill>
                  <a:schemeClr val="tx1"/>
                </a:solidFill>
              </a:rPr>
              <a:t> </a:t>
            </a:r>
            <a:r>
              <a:rPr lang="bg-BG" dirty="0" smtClean="0">
                <a:solidFill>
                  <a:schemeClr val="tx1"/>
                </a:solidFill>
              </a:rPr>
              <a:t>и</a:t>
            </a:r>
            <a:r>
              <a:rPr lang="bg-BG" dirty="0" smtClean="0">
                <a:solidFill>
                  <a:schemeClr val="tx1"/>
                </a:solidFill>
              </a:rPr>
              <a:t> перспективи</a:t>
            </a:r>
            <a:endParaRPr lang="bg-BG" dirty="0">
              <a:solidFill>
                <a:schemeClr val="tx1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buBlip>
                <a:blip r:embed="rId2"/>
              </a:buBlip>
            </a:pPr>
            <a:r>
              <a:rPr lang="bg-BG" dirty="0"/>
              <a:t>Вградената система </a:t>
            </a:r>
            <a:r>
              <a:rPr lang="en-US" dirty="0"/>
              <a:t>J</a:t>
            </a:r>
            <a:r>
              <a:rPr lang="bg-BG" dirty="0" err="1"/>
              <a:t>ill</a:t>
            </a:r>
            <a:r>
              <a:rPr lang="bg-BG" dirty="0"/>
              <a:t> е предназначена за улеснено предоставяне на напитки на клиента. Тя ще позволява покупката на различен асортимент от напитки чрез безконтактно плащане. </a:t>
            </a:r>
          </a:p>
          <a:p>
            <a:pPr>
              <a:buBlip>
                <a:blip r:embed="rId2"/>
              </a:buBlip>
            </a:pPr>
            <a:r>
              <a:rPr lang="bg-BG" dirty="0"/>
              <a:t>Системата ще предоставя възможност за предлагане на напитки спрямо предпочитанието на потребителя, чрез система от категории и типове.</a:t>
            </a:r>
          </a:p>
          <a:p>
            <a:pPr>
              <a:buBlip>
                <a:blip r:embed="rId2"/>
              </a:buBlip>
            </a:pPr>
            <a:endParaRPr lang="bg-BG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 smtClean="0"/>
              <a:t>Диаграма </a:t>
            </a:r>
            <a:r>
              <a:rPr lang="bg-BG" dirty="0"/>
              <a:t>на </a:t>
            </a:r>
            <a:r>
              <a:rPr lang="bg-BG" dirty="0" smtClean="0"/>
              <a:t>последователност</a:t>
            </a:r>
            <a:br>
              <a:rPr lang="bg-BG" dirty="0" smtClean="0"/>
            </a:br>
            <a:r>
              <a:rPr lang="bg-BG" dirty="0" smtClean="0"/>
              <a:t>за администратор</a:t>
            </a:r>
            <a:endParaRPr lang="en-US" dirty="0"/>
          </a:p>
        </p:txBody>
      </p:sp>
      <p:pic>
        <p:nvPicPr>
          <p:cNvPr id="3" name="Картина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2348880"/>
            <a:ext cx="7564151" cy="4104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480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 smtClean="0"/>
              <a:t>Пакетна диаграма</a:t>
            </a:r>
            <a:endParaRPr lang="en-US" dirty="0"/>
          </a:p>
        </p:txBody>
      </p:sp>
      <p:pic>
        <p:nvPicPr>
          <p:cNvPr id="8" name="Контейнер за съдържание 7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2554766"/>
            <a:ext cx="8064845" cy="3682545"/>
          </a:xfrm>
        </p:spPr>
      </p:pic>
    </p:spTree>
    <p:extLst>
      <p:ext uri="{BB962C8B-B14F-4D97-AF65-F5344CB8AC3E}">
        <p14:creationId xmlns:p14="http://schemas.microsoft.com/office/powerpoint/2010/main" val="2045001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 smtClean="0"/>
              <a:t>Клас диаграма</a:t>
            </a:r>
            <a:endParaRPr lang="en-US" dirty="0"/>
          </a:p>
        </p:txBody>
      </p:sp>
      <p:pic>
        <p:nvPicPr>
          <p:cNvPr id="8" name="Контейнер за съдържание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2348880"/>
            <a:ext cx="8067051" cy="4178572"/>
          </a:xfrm>
        </p:spPr>
      </p:pic>
    </p:spTree>
    <p:extLst>
      <p:ext uri="{BB962C8B-B14F-4D97-AF65-F5344CB8AC3E}">
        <p14:creationId xmlns:p14="http://schemas.microsoft.com/office/powerpoint/2010/main" val="3057847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 smtClean="0"/>
              <a:t>Диаграми за активност</a:t>
            </a:r>
            <a:br>
              <a:rPr lang="bg-BG" dirty="0" smtClean="0"/>
            </a:br>
            <a:r>
              <a:rPr lang="bg-BG" dirty="0" smtClean="0"/>
              <a:t>за клиенти</a:t>
            </a:r>
            <a:endParaRPr lang="en-US" dirty="0"/>
          </a:p>
        </p:txBody>
      </p:sp>
      <p:pic>
        <p:nvPicPr>
          <p:cNvPr id="5" name="Контейнер за съдържание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340" y="2348880"/>
            <a:ext cx="6695036" cy="4055392"/>
          </a:xfrm>
        </p:spPr>
      </p:pic>
    </p:spTree>
    <p:extLst>
      <p:ext uri="{BB962C8B-B14F-4D97-AF65-F5344CB8AC3E}">
        <p14:creationId xmlns:p14="http://schemas.microsoft.com/office/powerpoint/2010/main" val="3407520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 smtClean="0"/>
              <a:t>Диаграми за активност</a:t>
            </a:r>
            <a:br>
              <a:rPr lang="bg-BG" dirty="0" smtClean="0"/>
            </a:br>
            <a:r>
              <a:rPr lang="bg-BG" dirty="0" smtClean="0"/>
              <a:t>за администратори</a:t>
            </a:r>
            <a:endParaRPr lang="en-US" dirty="0"/>
          </a:p>
        </p:txBody>
      </p:sp>
      <p:pic>
        <p:nvPicPr>
          <p:cNvPr id="4" name="Контейнер за съдържание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2420888"/>
            <a:ext cx="7869621" cy="3744416"/>
          </a:xfrm>
        </p:spPr>
      </p:pic>
    </p:spTree>
    <p:extLst>
      <p:ext uri="{BB962C8B-B14F-4D97-AF65-F5344CB8AC3E}">
        <p14:creationId xmlns:p14="http://schemas.microsoft.com/office/powerpoint/2010/main" val="2626927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 smtClean="0"/>
              <a:t>Диаграми </a:t>
            </a:r>
            <a:r>
              <a:rPr lang="bg-BG" dirty="0"/>
              <a:t>за активност</a:t>
            </a:r>
            <a:br>
              <a:rPr lang="bg-BG" dirty="0"/>
            </a:br>
            <a:r>
              <a:rPr lang="bg-BG" dirty="0"/>
              <a:t>за администратори</a:t>
            </a:r>
            <a:endParaRPr lang="en-US" dirty="0"/>
          </a:p>
        </p:txBody>
      </p:sp>
      <p:pic>
        <p:nvPicPr>
          <p:cNvPr id="5" name="Контейнер за съдържание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036" y="2708920"/>
            <a:ext cx="8350444" cy="2901647"/>
          </a:xfrm>
        </p:spPr>
      </p:pic>
    </p:spTree>
    <p:extLst>
      <p:ext uri="{BB962C8B-B14F-4D97-AF65-F5344CB8AC3E}">
        <p14:creationId xmlns:p14="http://schemas.microsoft.com/office/powerpoint/2010/main" val="2263526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 smtClean="0"/>
              <a:t>Диаграми </a:t>
            </a:r>
            <a:r>
              <a:rPr lang="bg-BG" dirty="0"/>
              <a:t>за активност</a:t>
            </a:r>
            <a:br>
              <a:rPr lang="bg-BG" dirty="0"/>
            </a:br>
            <a:r>
              <a:rPr lang="bg-BG" dirty="0"/>
              <a:t>за администратори</a:t>
            </a:r>
            <a:endParaRPr lang="en-US" dirty="0"/>
          </a:p>
        </p:txBody>
      </p:sp>
      <p:pic>
        <p:nvPicPr>
          <p:cNvPr id="4" name="Контейнер за съдържание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938" y="2708920"/>
            <a:ext cx="8384542" cy="3168352"/>
          </a:xfrm>
        </p:spPr>
      </p:pic>
    </p:spTree>
    <p:extLst>
      <p:ext uri="{BB962C8B-B14F-4D97-AF65-F5344CB8AC3E}">
        <p14:creationId xmlns:p14="http://schemas.microsoft.com/office/powerpoint/2010/main" val="1933159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 smtClean="0"/>
              <a:t>Диаграми </a:t>
            </a:r>
            <a:r>
              <a:rPr lang="bg-BG" dirty="0"/>
              <a:t>за активност</a:t>
            </a:r>
            <a:br>
              <a:rPr lang="bg-BG" dirty="0"/>
            </a:br>
            <a:r>
              <a:rPr lang="bg-BG" dirty="0"/>
              <a:t>за администратори</a:t>
            </a:r>
            <a:endParaRPr lang="en-US" dirty="0"/>
          </a:p>
        </p:txBody>
      </p:sp>
      <p:pic>
        <p:nvPicPr>
          <p:cNvPr id="4" name="Контейнер за съдържание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938" y="2708920"/>
            <a:ext cx="8384542" cy="3168352"/>
          </a:xfrm>
        </p:spPr>
      </p:pic>
    </p:spTree>
    <p:extLst>
      <p:ext uri="{BB962C8B-B14F-4D97-AF65-F5344CB8AC3E}">
        <p14:creationId xmlns:p14="http://schemas.microsoft.com/office/powerpoint/2010/main" val="3353274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 smtClean="0"/>
              <a:t>Диаграми </a:t>
            </a:r>
            <a:r>
              <a:rPr lang="bg-BG" dirty="0"/>
              <a:t>за активност</a:t>
            </a:r>
            <a:br>
              <a:rPr lang="bg-BG" dirty="0"/>
            </a:br>
            <a:r>
              <a:rPr lang="bg-BG" dirty="0"/>
              <a:t>за администратори</a:t>
            </a:r>
            <a:endParaRPr lang="en-US" dirty="0"/>
          </a:p>
        </p:txBody>
      </p:sp>
      <p:pic>
        <p:nvPicPr>
          <p:cNvPr id="5" name="Контейнер за съдържание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2420888"/>
            <a:ext cx="7542826" cy="4077676"/>
          </a:xfrm>
        </p:spPr>
      </p:pic>
    </p:spTree>
    <p:extLst>
      <p:ext uri="{BB962C8B-B14F-4D97-AF65-F5344CB8AC3E}">
        <p14:creationId xmlns:p14="http://schemas.microsoft.com/office/powerpoint/2010/main" val="378387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 smtClean="0"/>
              <a:t>Диаграми </a:t>
            </a:r>
            <a:r>
              <a:rPr lang="bg-BG" dirty="0"/>
              <a:t>за активност</a:t>
            </a:r>
            <a:br>
              <a:rPr lang="bg-BG" dirty="0"/>
            </a:br>
            <a:r>
              <a:rPr lang="bg-BG" dirty="0"/>
              <a:t>за администратори</a:t>
            </a:r>
            <a:endParaRPr lang="en-US" dirty="0"/>
          </a:p>
        </p:txBody>
      </p:sp>
      <p:pic>
        <p:nvPicPr>
          <p:cNvPr id="4" name="Контейнер за съдържание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180" y="2996952"/>
            <a:ext cx="8169626" cy="2083125"/>
          </a:xfrm>
        </p:spPr>
      </p:pic>
    </p:spTree>
    <p:extLst>
      <p:ext uri="{BB962C8B-B14F-4D97-AF65-F5344CB8AC3E}">
        <p14:creationId xmlns:p14="http://schemas.microsoft.com/office/powerpoint/2010/main" val="3999605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bg-BG" dirty="0" smtClean="0">
                <a:solidFill>
                  <a:schemeClr val="tx1"/>
                </a:solidFill>
              </a:rPr>
              <a:t>По</a:t>
            </a:r>
            <a:r>
              <a:rPr lang="bg-BG" dirty="0" smtClean="0">
                <a:solidFill>
                  <a:schemeClr val="tx1"/>
                </a:solidFill>
              </a:rPr>
              <a:t>требители </a:t>
            </a:r>
            <a:r>
              <a:rPr lang="bg-BG" dirty="0" smtClean="0">
                <a:solidFill>
                  <a:schemeClr val="tx1"/>
                </a:solidFill>
              </a:rPr>
              <a:t>на </a:t>
            </a:r>
            <a:r>
              <a:rPr lang="bg-BG" dirty="0">
                <a:solidFill>
                  <a:schemeClr val="tx1"/>
                </a:solidFill>
              </a:rPr>
              <a:t>проекта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bg-BG" dirty="0" smtClean="0"/>
              <a:t>Целевите </a:t>
            </a:r>
            <a:r>
              <a:rPr lang="bg-BG" dirty="0"/>
              <a:t>потребители са хората, които не желаят да пренасят ненужно количество монети, за да могат да си купят и да се насладят на качествени напитки в свободното си време или на работното си място.</a:t>
            </a:r>
            <a:endParaRPr lang="en-US" dirty="0"/>
          </a:p>
          <a:p>
            <a:pPr marL="0" indent="0" algn="just">
              <a:buNone/>
            </a:pPr>
            <a:endParaRPr lang="bg-BG" dirty="0"/>
          </a:p>
          <a:p>
            <a:pPr marL="0" indent="0">
              <a:buNone/>
            </a:pP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262285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 smtClean="0"/>
              <a:t>Диаграми </a:t>
            </a:r>
            <a:r>
              <a:rPr lang="bg-BG" dirty="0"/>
              <a:t>за активност</a:t>
            </a:r>
            <a:br>
              <a:rPr lang="bg-BG" dirty="0"/>
            </a:br>
            <a:r>
              <a:rPr lang="bg-BG" dirty="0"/>
              <a:t>за администратори</a:t>
            </a:r>
            <a:endParaRPr lang="en-US" dirty="0"/>
          </a:p>
        </p:txBody>
      </p:sp>
      <p:pic>
        <p:nvPicPr>
          <p:cNvPr id="5" name="Контейнер за съдържание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2852936"/>
            <a:ext cx="8345996" cy="2173715"/>
          </a:xfrm>
        </p:spPr>
      </p:pic>
    </p:spTree>
    <p:extLst>
      <p:ext uri="{BB962C8B-B14F-4D97-AF65-F5344CB8AC3E}">
        <p14:creationId xmlns:p14="http://schemas.microsoft.com/office/powerpoint/2010/main" val="2225681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 smtClean="0"/>
              <a:t>Диаграми </a:t>
            </a:r>
            <a:r>
              <a:rPr lang="bg-BG" dirty="0"/>
              <a:t>за активност</a:t>
            </a:r>
            <a:br>
              <a:rPr lang="bg-BG" dirty="0"/>
            </a:br>
            <a:r>
              <a:rPr lang="bg-BG" dirty="0"/>
              <a:t>за </a:t>
            </a:r>
            <a:r>
              <a:rPr lang="bg-BG" dirty="0" smtClean="0"/>
              <a:t>поддръжка</a:t>
            </a:r>
            <a:endParaRPr lang="en-US" dirty="0"/>
          </a:p>
        </p:txBody>
      </p:sp>
      <p:pic>
        <p:nvPicPr>
          <p:cNvPr id="4" name="Контейнер за съдържание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363" y="2662665"/>
            <a:ext cx="8340117" cy="2782559"/>
          </a:xfrm>
        </p:spPr>
      </p:pic>
    </p:spTree>
    <p:extLst>
      <p:ext uri="{BB962C8B-B14F-4D97-AF65-F5344CB8AC3E}">
        <p14:creationId xmlns:p14="http://schemas.microsoft.com/office/powerpoint/2010/main" val="3160808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Бъдещи насоки за развитие</a:t>
            </a:r>
            <a:endParaRPr lang="en-US" dirty="0"/>
          </a:p>
        </p:txBody>
      </p:sp>
      <p:sp>
        <p:nvSpPr>
          <p:cNvPr id="7" name="Content Placeholder 5"/>
          <p:cNvSpPr txBox="1">
            <a:spLocks/>
          </p:cNvSpPr>
          <p:nvPr/>
        </p:nvSpPr>
        <p:spPr>
          <a:xfrm>
            <a:off x="1078466" y="2420888"/>
            <a:ext cx="7381965" cy="3444997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just">
              <a:buFont typeface="Arial"/>
              <a:buBlip>
                <a:blip r:embed="rId2"/>
              </a:buBlip>
            </a:pPr>
            <a:r>
              <a:rPr lang="bg-BG" dirty="0" smtClean="0"/>
              <a:t>Добавяне на соларни панели към машините</a:t>
            </a:r>
          </a:p>
          <a:p>
            <a:pPr algn="just">
              <a:buFont typeface="Arial"/>
              <a:buBlip>
                <a:blip r:embed="rId2"/>
              </a:buBlip>
            </a:pPr>
            <a:r>
              <a:rPr lang="bg-BG" dirty="0" smtClean="0"/>
              <a:t>Добавяне на опция за употреба на машините като </a:t>
            </a:r>
            <a:r>
              <a:rPr lang="bg-BG" dirty="0" err="1" smtClean="0"/>
              <a:t>киоскове</a:t>
            </a:r>
            <a:endParaRPr lang="bg-BG" dirty="0" smtClean="0"/>
          </a:p>
          <a:p>
            <a:pPr algn="just">
              <a:buFont typeface="Arial"/>
              <a:buBlip>
                <a:blip r:embed="rId2"/>
              </a:buBlip>
            </a:pPr>
            <a:r>
              <a:rPr lang="bg-BG" dirty="0" err="1" smtClean="0"/>
              <a:t>Модуларност</a:t>
            </a:r>
            <a:r>
              <a:rPr lang="bg-BG" dirty="0" smtClean="0"/>
              <a:t> на системата в случай появата на ново поколение машини с различна архитектура</a:t>
            </a:r>
          </a:p>
          <a:p>
            <a:pPr algn="just">
              <a:buFont typeface="Arial"/>
              <a:buBlip>
                <a:blip r:embed="rId2"/>
              </a:buBlip>
            </a:pPr>
            <a:r>
              <a:rPr lang="bg-BG" dirty="0" smtClean="0"/>
              <a:t>Да добавим </a:t>
            </a:r>
            <a:r>
              <a:rPr lang="bg-BG" dirty="0" err="1" smtClean="0"/>
              <a:t>греяна</a:t>
            </a:r>
            <a:r>
              <a:rPr lang="bg-BG" dirty="0" smtClean="0"/>
              <a:t> ракия в листа с продуктите</a:t>
            </a:r>
          </a:p>
        </p:txBody>
      </p:sp>
    </p:spTree>
    <p:extLst>
      <p:ext uri="{BB962C8B-B14F-4D97-AF65-F5344CB8AC3E}">
        <p14:creationId xmlns:p14="http://schemas.microsoft.com/office/powerpoint/2010/main" val="2202557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Картина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4" y="764704"/>
            <a:ext cx="4558730" cy="5358730"/>
          </a:xfrm>
          <a:prstGeom prst="rect">
            <a:avLst/>
          </a:prstGeom>
        </p:spPr>
      </p:pic>
      <p:sp>
        <p:nvSpPr>
          <p:cNvPr id="6" name="Текстово поле 5"/>
          <p:cNvSpPr txBox="1"/>
          <p:nvPr/>
        </p:nvSpPr>
        <p:spPr>
          <a:xfrm>
            <a:off x="755576" y="1484784"/>
            <a:ext cx="3998210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5000" dirty="0" smtClean="0"/>
              <a:t>Благодарим </a:t>
            </a:r>
            <a:r>
              <a:rPr lang="bg-BG" sz="5000" dirty="0"/>
              <a:t>за</a:t>
            </a:r>
            <a:r>
              <a:rPr lang="bg-BG" sz="5000" dirty="0" smtClean="0"/>
              <a:t/>
            </a:r>
            <a:br>
              <a:rPr lang="bg-BG" sz="5000" dirty="0" smtClean="0"/>
            </a:br>
            <a:r>
              <a:rPr lang="bg-BG" sz="5000" dirty="0" smtClean="0"/>
              <a:t>вниманието</a:t>
            </a:r>
            <a:endParaRPr lang="en-US" sz="5000" dirty="0"/>
          </a:p>
        </p:txBody>
      </p:sp>
    </p:spTree>
    <p:extLst>
      <p:ext uri="{BB962C8B-B14F-4D97-AF65-F5344CB8AC3E}">
        <p14:creationId xmlns:p14="http://schemas.microsoft.com/office/powerpoint/2010/main" val="825048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7" y="836712"/>
            <a:ext cx="6798734" cy="1303867"/>
          </a:xfrm>
        </p:spPr>
        <p:txBody>
          <a:bodyPr>
            <a:normAutofit/>
          </a:bodyPr>
          <a:lstStyle/>
          <a:p>
            <a:pPr algn="l"/>
            <a:r>
              <a:rPr lang="bg-BG" dirty="0"/>
              <a:t>Функционални </a:t>
            </a:r>
            <a:r>
              <a:rPr lang="bg-BG" dirty="0" smtClean="0"/>
              <a:t>изисквания</a:t>
            </a:r>
            <a:br>
              <a:rPr lang="bg-BG" dirty="0" smtClean="0"/>
            </a:br>
            <a:r>
              <a:rPr lang="bg-BG" sz="3300" dirty="0" smtClean="0"/>
              <a:t>Потребителски, </a:t>
            </a:r>
            <a:r>
              <a:rPr lang="bg-BG" sz="3100" dirty="0" smtClean="0"/>
              <a:t>Клиентски</a:t>
            </a:r>
            <a:endParaRPr lang="bg-BG" sz="3100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078466" y="2420888"/>
            <a:ext cx="7381965" cy="3444997"/>
          </a:xfrm>
        </p:spPr>
        <p:txBody>
          <a:bodyPr>
            <a:normAutofit/>
          </a:bodyPr>
          <a:lstStyle/>
          <a:p>
            <a:pPr>
              <a:buBlip>
                <a:blip r:embed="rId2"/>
              </a:buBlip>
            </a:pPr>
            <a:r>
              <a:rPr lang="bg-BG" dirty="0" smtClean="0"/>
              <a:t>Възможност за избор от широка гама от напитки</a:t>
            </a:r>
          </a:p>
          <a:p>
            <a:pPr>
              <a:buBlip>
                <a:blip r:embed="rId2"/>
              </a:buBlip>
            </a:pPr>
            <a:r>
              <a:rPr lang="bg-BG" dirty="0" smtClean="0"/>
              <a:t>Филтриране на напитките по категория и тип</a:t>
            </a:r>
          </a:p>
          <a:p>
            <a:pPr>
              <a:buBlip>
                <a:blip r:embed="rId2"/>
              </a:buBlip>
            </a:pPr>
            <a:r>
              <a:rPr lang="bg-BG" dirty="0" smtClean="0"/>
              <a:t>Улеснен достъп до набор от препоръчани напитки</a:t>
            </a:r>
          </a:p>
          <a:p>
            <a:pPr>
              <a:buBlip>
                <a:blip r:embed="rId2"/>
              </a:buBlip>
            </a:pPr>
            <a:r>
              <a:rPr lang="bg-BG" dirty="0" smtClean="0"/>
              <a:t>Бързо и безпроблемно плащане чрез безконтактна карта</a:t>
            </a:r>
          </a:p>
          <a:p>
            <a:pPr>
              <a:buFont typeface="Wingdings" panose="05000000000000000000" pitchFamily="2" charset="2"/>
              <a:buChar char="Ø"/>
            </a:pPr>
            <a:endParaRPr lang="bg-BG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7" y="908720"/>
            <a:ext cx="6798734" cy="1303867"/>
          </a:xfrm>
        </p:spPr>
        <p:txBody>
          <a:bodyPr>
            <a:normAutofit/>
          </a:bodyPr>
          <a:lstStyle/>
          <a:p>
            <a:pPr algn="l"/>
            <a:r>
              <a:rPr lang="bg-BG" dirty="0"/>
              <a:t>Функционални изисквания</a:t>
            </a:r>
            <a:br>
              <a:rPr lang="bg-BG" dirty="0"/>
            </a:br>
            <a:r>
              <a:rPr lang="bg-BG" sz="3300" dirty="0" smtClean="0"/>
              <a:t>Потребителски, </a:t>
            </a:r>
            <a:r>
              <a:rPr lang="bg-BG" sz="3100" dirty="0" smtClean="0"/>
              <a:t>Администраторски</a:t>
            </a:r>
            <a:endParaRPr lang="bg-BG" sz="3100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078466" y="2420888"/>
            <a:ext cx="7381965" cy="3444997"/>
          </a:xfrm>
        </p:spPr>
        <p:txBody>
          <a:bodyPr>
            <a:normAutofit lnSpcReduction="10000"/>
          </a:bodyPr>
          <a:lstStyle/>
          <a:p>
            <a:pPr algn="just">
              <a:buBlip>
                <a:blip r:embed="rId2"/>
              </a:buBlip>
            </a:pPr>
            <a:r>
              <a:rPr lang="bg-BG" dirty="0" smtClean="0"/>
              <a:t>Проверка на наличните съставки в дадена машина </a:t>
            </a:r>
          </a:p>
          <a:p>
            <a:pPr algn="just">
              <a:buBlip>
                <a:blip r:embed="rId2"/>
              </a:buBlip>
            </a:pPr>
            <a:r>
              <a:rPr lang="bg-BG" dirty="0" smtClean="0"/>
              <a:t>Създаване на нови напитки</a:t>
            </a:r>
          </a:p>
          <a:p>
            <a:pPr algn="just">
              <a:buBlip>
                <a:blip r:embed="rId2"/>
              </a:buBlip>
            </a:pPr>
            <a:r>
              <a:rPr lang="bg-BG" dirty="0" smtClean="0"/>
              <a:t>Промяна и премахване на напитки</a:t>
            </a:r>
          </a:p>
          <a:p>
            <a:pPr algn="just">
              <a:buBlip>
                <a:blip r:embed="rId2"/>
              </a:buBlip>
            </a:pPr>
            <a:r>
              <a:rPr lang="bg-BG" dirty="0" smtClean="0"/>
              <a:t>Възможност за проверка на печалбата за даден период от време</a:t>
            </a:r>
          </a:p>
          <a:p>
            <a:pPr algn="just">
              <a:buBlip>
                <a:blip r:embed="rId2"/>
              </a:buBlip>
            </a:pPr>
            <a:r>
              <a:rPr lang="bg-BG" dirty="0" smtClean="0"/>
              <a:t>Проверка на продажбите за определен продукт</a:t>
            </a:r>
          </a:p>
          <a:p>
            <a:pPr algn="just">
              <a:buBlip>
                <a:blip r:embed="rId2"/>
              </a:buBlip>
            </a:pPr>
            <a:r>
              <a:rPr lang="bg-BG" dirty="0" smtClean="0"/>
              <a:t>Качване на системни актуализации</a:t>
            </a:r>
          </a:p>
          <a:p>
            <a:pPr algn="just">
              <a:buBlip>
                <a:blip r:embed="rId2"/>
              </a:buBlip>
            </a:pPr>
            <a:endParaRPr lang="bg-BG" dirty="0" smtClean="0"/>
          </a:p>
        </p:txBody>
      </p:sp>
    </p:spTree>
    <p:extLst>
      <p:ext uri="{BB962C8B-B14F-4D97-AF65-F5344CB8AC3E}">
        <p14:creationId xmlns:p14="http://schemas.microsoft.com/office/powerpoint/2010/main" val="1368363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7" y="1196752"/>
            <a:ext cx="6798734" cy="1303867"/>
          </a:xfrm>
        </p:spPr>
        <p:txBody>
          <a:bodyPr>
            <a:normAutofit fontScale="90000"/>
          </a:bodyPr>
          <a:lstStyle/>
          <a:p>
            <a:pPr algn="l"/>
            <a:r>
              <a:rPr lang="bg-BG" dirty="0"/>
              <a:t>Функционални изисквания</a:t>
            </a:r>
            <a:br>
              <a:rPr lang="bg-BG" dirty="0"/>
            </a:br>
            <a:r>
              <a:rPr lang="bg-BG" sz="3600" dirty="0" smtClean="0"/>
              <a:t>Системни</a:t>
            </a:r>
            <a:r>
              <a:rPr lang="bg-BG" dirty="0"/>
              <a:t/>
            </a:r>
            <a:br>
              <a:rPr lang="bg-BG" dirty="0"/>
            </a:br>
            <a:endParaRPr lang="bg-BG" sz="3100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078466" y="2420888"/>
            <a:ext cx="7381965" cy="3444997"/>
          </a:xfrm>
        </p:spPr>
        <p:txBody>
          <a:bodyPr>
            <a:normAutofit/>
          </a:bodyPr>
          <a:lstStyle/>
          <a:p>
            <a:pPr algn="just">
              <a:buBlip>
                <a:blip r:embed="rId2"/>
              </a:buBlip>
            </a:pPr>
            <a:r>
              <a:rPr lang="bg-BG" dirty="0" smtClean="0"/>
              <a:t>Проверка за налични съставки за приготвяне на поръчката</a:t>
            </a:r>
          </a:p>
          <a:p>
            <a:pPr algn="just">
              <a:buBlip>
                <a:blip r:embed="rId2"/>
              </a:buBlip>
            </a:pPr>
            <a:r>
              <a:rPr lang="bg-BG" dirty="0" smtClean="0"/>
              <a:t>Извеждане на съобщение за грешка при проблем с приготвянето или плащането на поръчката</a:t>
            </a:r>
          </a:p>
          <a:p>
            <a:pPr algn="just">
              <a:buBlip>
                <a:blip r:embed="rId2"/>
              </a:buBlip>
            </a:pPr>
            <a:r>
              <a:rPr lang="bg-BG" dirty="0" smtClean="0"/>
              <a:t>Изготвяне на отчет за всички покупки през деня </a:t>
            </a:r>
          </a:p>
          <a:p>
            <a:pPr algn="just">
              <a:buBlip>
                <a:blip r:embed="rId2"/>
              </a:buBlip>
            </a:pPr>
            <a:r>
              <a:rPr lang="bg-BG" dirty="0" smtClean="0"/>
              <a:t>Автоматизирана проверка за актуализация на локалния софтуер и локалната база данни</a:t>
            </a:r>
          </a:p>
          <a:p>
            <a:pPr algn="just">
              <a:buBlip>
                <a:blip r:embed="rId2"/>
              </a:buBlip>
            </a:pPr>
            <a:endParaRPr lang="bg-BG" dirty="0" smtClean="0"/>
          </a:p>
        </p:txBody>
      </p:sp>
    </p:spTree>
    <p:extLst>
      <p:ext uri="{BB962C8B-B14F-4D97-AF65-F5344CB8AC3E}">
        <p14:creationId xmlns:p14="http://schemas.microsoft.com/office/powerpoint/2010/main" val="3456306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8" y="1628800"/>
            <a:ext cx="6798734" cy="713461"/>
          </a:xfrm>
        </p:spPr>
        <p:txBody>
          <a:bodyPr>
            <a:normAutofit fontScale="90000"/>
          </a:bodyPr>
          <a:lstStyle/>
          <a:p>
            <a:pPr algn="l"/>
            <a:r>
              <a:rPr lang="bg-BG" dirty="0" smtClean="0"/>
              <a:t>Нефункционални</a:t>
            </a:r>
            <a:r>
              <a:rPr lang="bg-BG" sz="3600" dirty="0" smtClean="0"/>
              <a:t> изисквания</a:t>
            </a:r>
            <a:r>
              <a:rPr lang="bg-BG" sz="3600" dirty="0"/>
              <a:t/>
            </a:r>
            <a:br>
              <a:rPr lang="bg-BG" sz="3600" dirty="0"/>
            </a:br>
            <a:r>
              <a:rPr lang="bg-BG" sz="3100" dirty="0" err="1"/>
              <a:t>Изисквания</a:t>
            </a:r>
            <a:r>
              <a:rPr lang="bg-BG" sz="3100" dirty="0"/>
              <a:t> за производителност</a:t>
            </a:r>
            <a:r>
              <a:rPr lang="en-US" sz="3600" dirty="0"/>
              <a:t/>
            </a:r>
            <a:br>
              <a:rPr lang="en-US" sz="3600" dirty="0"/>
            </a:br>
            <a:endParaRPr lang="bg-BG" sz="3600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buBlip>
                <a:blip r:embed="rId2"/>
              </a:buBlip>
            </a:pPr>
            <a:r>
              <a:rPr lang="bg-BG" sz="2000" dirty="0" smtClean="0"/>
              <a:t>Системата </a:t>
            </a:r>
            <a:r>
              <a:rPr lang="bg-BG" sz="2000" dirty="0"/>
              <a:t>трябва да функционира по всяко време на денонощието.</a:t>
            </a:r>
            <a:endParaRPr lang="en-US" sz="2000" dirty="0"/>
          </a:p>
          <a:p>
            <a:pPr algn="just">
              <a:buBlip>
                <a:blip r:embed="rId2"/>
              </a:buBlip>
            </a:pPr>
            <a:r>
              <a:rPr lang="bg-BG" sz="2000" dirty="0"/>
              <a:t>Системата трябва да може да обработва последователни поръчки без да спира работа в продължение на поне два часа.</a:t>
            </a:r>
            <a:endParaRPr lang="en-US" sz="2000" dirty="0"/>
          </a:p>
          <a:p>
            <a:pPr algn="just">
              <a:buBlip>
                <a:blip r:embed="rId2"/>
              </a:buBlip>
            </a:pPr>
            <a:r>
              <a:rPr lang="bg-BG" sz="2000" dirty="0"/>
              <a:t>Всяка заявка за продукт трябва да бъде обработена от системата за не повече от 0.001 секунди</a:t>
            </a:r>
            <a:endParaRPr lang="en-US" sz="2000" dirty="0"/>
          </a:p>
          <a:p>
            <a:pPr algn="just">
              <a:buBlip>
                <a:blip r:embed="rId2"/>
              </a:buBlip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Органични">
  <a:themeElements>
    <a:clrScheme name="Органични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B15E28"/>
      </a:accent1>
      <a:accent2>
        <a:srgbClr val="B13228"/>
      </a:accent2>
      <a:accent3>
        <a:srgbClr val="8B7B56"/>
      </a:accent3>
      <a:accent4>
        <a:srgbClr val="E09C41"/>
      </a:accent4>
      <a:accent5>
        <a:srgbClr val="9EAE51"/>
      </a:accent5>
      <a:accent6>
        <a:srgbClr val="6E7355"/>
      </a:accent6>
      <a:hlink>
        <a:srgbClr val="D37A21"/>
      </a:hlink>
      <a:folHlink>
        <a:srgbClr val="CA8F55"/>
      </a:folHlink>
    </a:clrScheme>
    <a:fontScheme name="Органични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Органични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039A4B3-0617-4CFC-B614-27363ECC28A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507</TotalTime>
  <Words>499</Words>
  <Application>Microsoft Office PowerPoint</Application>
  <PresentationFormat>Презентация на цял екран (4:3)</PresentationFormat>
  <Paragraphs>100</Paragraphs>
  <Slides>53</Slides>
  <Notes>9</Notes>
  <HiddenSlides>0</HiddenSlides>
  <MMClips>0</MMClips>
  <ScaleCrop>false</ScaleCrop>
  <HeadingPairs>
    <vt:vector size="6" baseType="variant">
      <vt:variant>
        <vt:lpstr>Използвани шрифтове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Заглавия на слайдовете</vt:lpstr>
      </vt:variant>
      <vt:variant>
        <vt:i4>53</vt:i4>
      </vt:variant>
    </vt:vector>
  </HeadingPairs>
  <TitlesOfParts>
    <vt:vector size="58" baseType="lpstr">
      <vt:lpstr>Arial</vt:lpstr>
      <vt:lpstr>Calibri</vt:lpstr>
      <vt:lpstr>Garamond</vt:lpstr>
      <vt:lpstr>Wingdings</vt:lpstr>
      <vt:lpstr>Органични</vt:lpstr>
      <vt:lpstr>Презентация на PowerPoint</vt:lpstr>
      <vt:lpstr>Съдържание</vt:lpstr>
      <vt:lpstr>Съдържание</vt:lpstr>
      <vt:lpstr>Обхват и перспективи</vt:lpstr>
      <vt:lpstr>Потребители на проекта</vt:lpstr>
      <vt:lpstr>Функционални изисквания Потребителски, Клиентски</vt:lpstr>
      <vt:lpstr>Функционални изисквания Потребителски, Администраторски</vt:lpstr>
      <vt:lpstr>Функционални изисквания Системни </vt:lpstr>
      <vt:lpstr>Нефункционални изисквания Изисквания за производителност </vt:lpstr>
      <vt:lpstr>Нефункционални изисквания Изисквания за безопасност  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Диаграма за потребителските употреби</vt:lpstr>
      <vt:lpstr>Диаграма за потребителските употреби</vt:lpstr>
      <vt:lpstr>Диаграма на последователност за клиент</vt:lpstr>
      <vt:lpstr>Диаграма на последователност за администратор</vt:lpstr>
      <vt:lpstr>Диаграма на последователност за администратор</vt:lpstr>
      <vt:lpstr>Диаграма на последователност за администратор</vt:lpstr>
      <vt:lpstr>Диаграма на последователност за администратор</vt:lpstr>
      <vt:lpstr>Диаграма на последователност за администратор</vt:lpstr>
      <vt:lpstr>Диаграма на последователност за администратор</vt:lpstr>
      <vt:lpstr>Пакетна диаграма</vt:lpstr>
      <vt:lpstr>Клас диаграма</vt:lpstr>
      <vt:lpstr>Диаграми за активност за клиенти</vt:lpstr>
      <vt:lpstr>Диаграми за активност за администратори</vt:lpstr>
      <vt:lpstr>Диаграми за активност за администратори</vt:lpstr>
      <vt:lpstr>Диаграми за активност за администратори</vt:lpstr>
      <vt:lpstr>Диаграми за активност за администратори</vt:lpstr>
      <vt:lpstr>Диаграми за активност за администратори</vt:lpstr>
      <vt:lpstr>Диаграми за активност за администратори</vt:lpstr>
      <vt:lpstr>Диаграми за активност за администратори</vt:lpstr>
      <vt:lpstr>Диаграми за активност за поддръжка</vt:lpstr>
      <vt:lpstr>Бъдещи насоки за развитие</vt:lpstr>
      <vt:lpstr>Презентация на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Dessy</dc:creator>
  <cp:lastModifiedBy>Георги Атанасов</cp:lastModifiedBy>
  <cp:revision>107</cp:revision>
  <dcterms:created xsi:type="dcterms:W3CDTF">2012-10-30T14:08:05Z</dcterms:created>
  <dcterms:modified xsi:type="dcterms:W3CDTF">2019-01-14T16:03:21Z</dcterms:modified>
</cp:coreProperties>
</file>